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56" r:id="rId2"/>
    <p:sldId id="290" r:id="rId3"/>
    <p:sldId id="274" r:id="rId4"/>
    <p:sldId id="275" r:id="rId5"/>
    <p:sldId id="284" r:id="rId6"/>
    <p:sldId id="285" r:id="rId7"/>
    <p:sldId id="286" r:id="rId8"/>
    <p:sldId id="283" r:id="rId9"/>
    <p:sldId id="257" r:id="rId10"/>
    <p:sldId id="258" r:id="rId11"/>
    <p:sldId id="259" r:id="rId12"/>
    <p:sldId id="260" r:id="rId13"/>
    <p:sldId id="261" r:id="rId14"/>
    <p:sldId id="262" r:id="rId15"/>
    <p:sldId id="287" r:id="rId16"/>
    <p:sldId id="267" r:id="rId17"/>
    <p:sldId id="288" r:id="rId18"/>
    <p:sldId id="268" r:id="rId19"/>
    <p:sldId id="289" r:id="rId20"/>
    <p:sldId id="266" r:id="rId21"/>
    <p:sldId id="269" r:id="rId22"/>
    <p:sldId id="281" r:id="rId23"/>
    <p:sldId id="270" r:id="rId24"/>
    <p:sldId id="271" r:id="rId25"/>
    <p:sldId id="277" r:id="rId26"/>
  </p:sldIdLst>
  <p:sldSz cx="18288000" cy="10287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Roboto" panose="020B0604020202020204" charset="0"/>
      <p:regular r:id="rId32"/>
    </p:embeddedFont>
    <p:embeddedFont>
      <p:font typeface="Georgia" panose="02040502050405020303" pitchFamily="18" charset="0"/>
      <p:regular r:id="rId33"/>
      <p:bold r:id="rId34"/>
      <p:italic r:id="rId35"/>
      <p:boldItalic r:id="rId36"/>
    </p:embeddedFont>
    <p:embeddedFont>
      <p:font typeface="MS Gothic" panose="020B0609070205080204" pitchFamily="49" charset="-128"/>
      <p:regular r:id="rId37"/>
    </p:embeddedFont>
  </p:embeddedFontLst>
  <p:custDataLst>
    <p:tags r:id="rId38"/>
  </p:custData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58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3" d="100"/>
          <a:sy n="73" d="100"/>
        </p:scale>
        <p:origin x="594" y="78"/>
      </p:cViewPr>
      <p:guideLst>
        <p:guide orient="horz" pos="3240"/>
        <p:guide pos="580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- 2020_P_AR_SCUOLA.pdf — AGRIFORENERGY 1|2021, pp. 89-91; lavori eseguiti luglio-settembre 2020.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- 2021_C_SI_AGRITURISMO.pdf — AGRIFORENERGY 2|2021, pp. 78-79; decisione e intervento avviati nel 2020.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- 2018_C_AR_AGRITURISMO.pdf — AGRIFORENERGY 1|2018, pp. 70-72.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- 2021_P_AR_ABITAZIONE.pdf — AGRIFORENERGY 3|2021, pp. 50-51.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031"/>
          <p:cNvSpPr>
            <a:spLocks noGrp="1" noChangeArrowheads="1"/>
          </p:cNvSpPr>
          <p:nvPr>
            <p:ph type="sldNum" sz="quarter"/>
          </p:nvPr>
        </p:nvSpPr>
        <p:spPr>
          <a:xfrm>
            <a:off x="5797550" y="6743700"/>
            <a:ext cx="4432300" cy="3524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14313" indent="-214313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1663" algn="l"/>
                <a:tab pos="3590925" algn="l"/>
                <a:tab pos="4040188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1pPr>
            <a:lvl2pPr marL="804863" indent="-309563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1663" algn="l"/>
                <a:tab pos="3590925" algn="l"/>
                <a:tab pos="4040188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2pPr>
            <a:lvl3pPr marL="1238250" indent="-24765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1663" algn="l"/>
                <a:tab pos="3590925" algn="l"/>
                <a:tab pos="4040188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3pPr>
            <a:lvl4pPr marL="1733550" indent="-24765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1663" algn="l"/>
                <a:tab pos="3590925" algn="l"/>
                <a:tab pos="4040188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4pPr>
            <a:lvl5pPr marL="2228850" indent="-247650"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1663" algn="l"/>
                <a:tab pos="3590925" algn="l"/>
                <a:tab pos="4040188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5pPr>
            <a:lvl6pPr marL="2686050" indent="-24765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1663" algn="l"/>
                <a:tab pos="3590925" algn="l"/>
                <a:tab pos="4040188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6pPr>
            <a:lvl7pPr marL="3143250" indent="-24765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1663" algn="l"/>
                <a:tab pos="3590925" algn="l"/>
                <a:tab pos="4040188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7pPr>
            <a:lvl8pPr marL="3600450" indent="-24765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1663" algn="l"/>
                <a:tab pos="3590925" algn="l"/>
                <a:tab pos="4040188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8pPr>
            <a:lvl9pPr marL="4057650" indent="-24765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1663" algn="l"/>
                <a:tab pos="3590925" algn="l"/>
                <a:tab pos="4040188" algn="l"/>
              </a:tabLst>
              <a:defRPr sz="2000">
                <a:solidFill>
                  <a:schemeClr val="bg1"/>
                </a:solidFill>
                <a:latin typeface="Arial" panose="020B0604020202020204" pitchFamily="34" charset="0"/>
                <a:ea typeface="MS Gothic" panose="020B0609070205080204" pitchFamily="49" charset="-128"/>
              </a:defRPr>
            </a:lvl9pPr>
          </a:lstStyle>
          <a:p>
            <a:fld id="{A730C612-FC83-4758-A0C5-0F7F8A5F57A6}" type="slidenum">
              <a:rPr lang="it-IT" altLang="it-IT" sz="13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22</a:t>
            </a:fld>
            <a:endParaRPr lang="it-IT" altLang="it-IT" sz="13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187" name="Rectangle 7"/>
          <p:cNvSpPr txBox="1">
            <a:spLocks noGrp="1" noChangeArrowheads="1"/>
          </p:cNvSpPr>
          <p:nvPr/>
        </p:nvSpPr>
        <p:spPr bwMode="auto">
          <a:xfrm>
            <a:off x="4024313" y="9723438"/>
            <a:ext cx="3079750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7352" tIns="48676" rIns="97352" bIns="48676" anchor="b"/>
          <a:lstStyle>
            <a:lvl1pPr defTabSz="8985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8985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8985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8985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89852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8985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8985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8985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89852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142BEE41-602A-40F6-9F2C-C9BB0BA17AC8}" type="slidenum">
              <a:rPr lang="en-GB" altLang="it-IT" sz="1400">
                <a:solidFill>
                  <a:schemeClr val="tx1"/>
                </a:solidFill>
                <a:cs typeface="Times New Roman" panose="02020603050405020304" pitchFamily="18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GB" altLang="it-IT" sz="140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931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6050" y="768350"/>
            <a:ext cx="6818313" cy="3835400"/>
          </a:xfrm>
          <a:solidFill>
            <a:srgbClr val="FFFFFF"/>
          </a:solidFill>
          <a:ln/>
        </p:spPr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7352" tIns="48676" rIns="97352" bIns="48676"/>
          <a:lstStyle/>
          <a:p>
            <a:pPr eaLnBrk="1" hangingPunct="1"/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780609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>
            <a:extLst>
              <a:ext uri="{FF2B5EF4-FFF2-40B4-BE49-F238E27FC236}">
                <a16:creationId xmlns:a16="http://schemas.microsoft.com/office/drawing/2014/main" id="{E6B24D52-8113-A44B-AE5B-CE307081780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37649AB-4B02-B140-A278-2CF9B39D320F}" type="slidenum">
              <a:rPr lang="it-IT" altLang="it-IT" sz="1400" smtClean="0"/>
              <a:pPr>
                <a:spcBef>
                  <a:spcPct val="0"/>
                </a:spcBef>
              </a:pPr>
              <a:t>25</a:t>
            </a:fld>
            <a:endParaRPr lang="it-IT" altLang="it-IT" sz="1400"/>
          </a:p>
        </p:txBody>
      </p:sp>
      <p:sp>
        <p:nvSpPr>
          <p:cNvPr id="38915" name="Text Box 1">
            <a:extLst>
              <a:ext uri="{FF2B5EF4-FFF2-40B4-BE49-F238E27FC236}">
                <a16:creationId xmlns:a16="http://schemas.microsoft.com/office/drawing/2014/main" id="{F587EB29-A05A-8445-9B2B-8F8271A030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Text Box 2">
            <a:extLst>
              <a:ext uri="{FF2B5EF4-FFF2-40B4-BE49-F238E27FC236}">
                <a16:creationId xmlns:a16="http://schemas.microsoft.com/office/drawing/2014/main" id="{64F0A8C6-587A-2E4A-8FC0-FBF7E3DED6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215900" indent="-214313" eaLnBrk="1"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it-IT" altLang="it-IT" sz="2000">
              <a:latin typeface="Arial" panose="020B0604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8587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2">
            <a:extLst>
              <a:ext uri="{FF2B5EF4-FFF2-40B4-BE49-F238E27FC236}">
                <a16:creationId xmlns:a16="http://schemas.microsoft.com/office/drawing/2014/main" id="{597704D6-2194-084D-A1E9-8E97A3472D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6063" y="768350"/>
            <a:ext cx="6818312" cy="3836988"/>
          </a:xfrm>
          <a:ln/>
        </p:spPr>
      </p:sp>
    </p:spTree>
    <p:extLst>
      <p:ext uri="{BB962C8B-B14F-4D97-AF65-F5344CB8AC3E}">
        <p14:creationId xmlns:p14="http://schemas.microsoft.com/office/powerpoint/2010/main" val="3155691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DBB52-6ADB-6FAD-478F-FA0C96585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283A329-D3FE-E209-FAAE-888D712D0A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D076E414-5474-276E-6534-5AD97558BB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779985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33162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F7D6D-88D5-4F50-AC30-6D61332F86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62709C-702D-437F-BBA8-7A8B7F0EE4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A13DF-0207-43EA-B486-2CEF04F61A4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6C36D-C225-4D72-8EBD-FACD7F390F6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74EA4-75D1-47D3-9873-538E84F1D8A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D7159-88A3-4879-8E56-296969534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8A0D84-B711-43A5-A08B-3E0F05FA2E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4F3C3F-EEFE-4586-A627-46B7EBFC59F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FC6CF-4360-4D98-88E1-5186540C664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961D18-388A-44EB-8AFE-32E8F272D9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EB3C5D-7FA1-49B4-B225-91FE6059F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C81D22-A52F-488A-975E-1E57782E60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34C62-E0F9-47F4-ACB0-2FC8C69CC24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C2758-164F-4D2A-A089-ECA5F8776E4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562D6-5C50-4083-B885-6D91EEB45BD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over_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 descr="003-title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6705600" y="0"/>
            <a:ext cx="11582400" cy="8229600"/>
          </a:xfrm>
          <a:prstGeom prst="rect">
            <a:avLst/>
          </a:prstGeom>
        </p:spPr>
      </p:pic>
      <p:grpSp>
        <p:nvGrpSpPr>
          <p:cNvPr id="15" name="Grouper 14"/>
          <p:cNvGrpSpPr/>
          <p:nvPr userDrawn="1"/>
        </p:nvGrpSpPr>
        <p:grpSpPr>
          <a:xfrm>
            <a:off x="0" y="0"/>
            <a:ext cx="18288000" cy="10287000"/>
            <a:chOff x="0" y="0"/>
            <a:chExt cx="9144000" cy="6858000"/>
          </a:xfrm>
        </p:grpSpPr>
        <p:pic>
          <p:nvPicPr>
            <p:cNvPr id="19" name="Image 18" descr="mask_large_white.png"/>
            <p:cNvPicPr>
              <a:picLocks noChangeAspect="1"/>
            </p:cNvPicPr>
            <p:nvPr userDrawn="1"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572000" cy="5029200"/>
            </a:xfrm>
            <a:prstGeom prst="rect">
              <a:avLst/>
            </a:prstGeom>
          </p:spPr>
        </p:pic>
        <p:pic>
          <p:nvPicPr>
            <p:cNvPr id="20" name="Image 19" descr="mask_large_white.png"/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4953000"/>
              <a:ext cx="9144000" cy="1905000"/>
            </a:xfrm>
            <a:prstGeom prst="rect">
              <a:avLst/>
            </a:prstGeom>
          </p:spPr>
        </p:pic>
      </p:grp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936628" y="2012157"/>
            <a:ext cx="6835772" cy="3246543"/>
          </a:xfrm>
          <a:effectLst/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sz="6900" b="1" cap="none" baseline="0">
                <a:solidFill>
                  <a:schemeClr val="accent1"/>
                </a:solidFill>
              </a:defRPr>
            </a:lvl1pPr>
            <a:lvl2pPr marL="0" algn="ctr">
              <a:lnSpc>
                <a:spcPct val="100000"/>
              </a:lnSpc>
              <a:spcBef>
                <a:spcPts val="10350"/>
              </a:spcBef>
              <a:defRPr sz="3000" b="1">
                <a:solidFill>
                  <a:schemeClr val="bg1"/>
                </a:solidFill>
              </a:defRPr>
            </a:lvl2pPr>
          </a:lstStyle>
          <a:p>
            <a:pPr lvl="0"/>
            <a:r>
              <a:rPr lang="en-US" noProof="0" dirty="0"/>
              <a:t>Thank you!</a:t>
            </a:r>
          </a:p>
        </p:txBody>
      </p:sp>
      <p:cxnSp>
        <p:nvCxnSpPr>
          <p:cNvPr id="12" name="Straight Connector 13"/>
          <p:cNvCxnSpPr/>
          <p:nvPr userDrawn="1"/>
        </p:nvCxnSpPr>
        <p:spPr bwMode="auto">
          <a:xfrm>
            <a:off x="935088" y="5467536"/>
            <a:ext cx="684000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ZoneTexte 16"/>
          <p:cNvSpPr txBox="1"/>
          <p:nvPr userDrawn="1"/>
        </p:nvSpPr>
        <p:spPr>
          <a:xfrm>
            <a:off x="762000" y="9413188"/>
            <a:ext cx="5638800" cy="4847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defTabSz="1371600" hangingPunct="1"/>
            <a:r>
              <a:rPr lang="en-GB" sz="2550" kern="1200" dirty="0">
                <a:solidFill>
                  <a:srgbClr val="005295"/>
                </a:solidFill>
              </a:rPr>
              <a:t>www.pefc.it</a:t>
            </a: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47911" y="7966869"/>
            <a:ext cx="1680728" cy="201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6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243A7-9C34-40D5-9768-BB6D489E7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69E91E-150F-42C5-8126-66313A3DB0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06C6A-5A51-43B6-857F-2F02F4AFC57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486C5-65ED-438C-B243-070100637BA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F14AA-CD6F-4D7E-99AB-3B92601219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A885B-239A-4CB5-B256-3F3D047D2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A50BEB-F44F-4377-9A62-01D0E3C9D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AC7F1C-4723-4DCA-8F84-533DEC8B31E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D0FD2-E116-4E68-8CA0-2F3E4AAB6E3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F9939-DFE1-4EF4-8FED-3F349B8BD2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96777-5124-4493-8624-113E260DB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312D9A-AD1D-4A7D-8E1F-2D46B37D2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F523FB-9550-4550-8BBF-32F26B0E0AF9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C2546-0159-4DE3-A26C-6547F7748B0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0BE09B-0E2F-47AA-9C76-04EEC896E51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AD8BF1-7E62-44BC-8B44-6E03531E33A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2EB71-C71B-40EC-911A-4D25D6457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AD9AA8-0E7E-4892-9BAC-AE106F2F1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B9B15-ECC3-47C2-93A5-25E539B9A2E9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2056D7-4A1B-4D09-924C-A60052453017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1908D0-62F8-4E21-997E-7B50854AA34B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686F9A-E268-4697-BE6D-010AAC3402F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E3E221-0E5A-4DE2-AE06-84A406218DBC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DE0117-A28C-4D8B-8560-828D8D9BCE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F2FA5-D16E-40E3-9D8F-02AC07C0C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B95587-86D5-4454-A112-A658254A9BB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D53E8-A976-40FF-A274-0A5DD80DB58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F016B5-F410-4B26-AA79-5311DBBEB59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4DECC4-CDCA-45A5-B92E-AAB17939A95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098CE0-A1A7-4FC6-B7B4-339CCD15A68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B42274-E55F-42BA-B2D9-FBD929F3F5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FEE6C-4323-4061-84B2-AFD13D641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  <a:endParaRPr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C456F-23CF-4F88-A7A5-E8F69EFAFF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08DC5-2958-4BB6-B552-DB344B61F71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4ADB0F-CACD-4079-B7B9-47A9C56027F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DAFEBC-ECD7-41D4-A3FF-2F86E454087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9CB897-42B7-4FC5-9309-AA2C6573084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359B1-212F-4C84-B62C-119A5534F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  <a:endParaRPr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4EB7A4-652C-471D-976D-1811C6E5D2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7F841A-11C2-4BA7-A4A2-289B7A08990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AF8408-A3B1-4EC9-8C33-61AE51BC419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F48A1-CD07-42E7-B72D-DA57BED1D45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D3008-3D1D-44D9-9C09-3C98457EE70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C29B">
                <a:alpha val="100000"/>
              </a:srgbClr>
            </a:gs>
            <a:gs pos="50000">
              <a:srgbClr val="D7FFD7">
                <a:alpha val="100000"/>
              </a:srgbClr>
            </a:gs>
            <a:gs pos="100000">
              <a:srgbClr val="B3F1BF">
                <a:alpha val="100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BDDC38-D25A-40E7-BB3D-51E58563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3D1645-514D-41EF-9D6D-13B2954B55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BA6681-01EC-4541-AB5B-5F53C9B28E98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t>01/09/2026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11F8E-1D3D-4577-A1C3-BAB9E45DDAB2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87FC7-CC55-4687-9A8C-5095AA83620A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efc.it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910D07F5-2C6C-4D57-BF22-5C89A6A6DED5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1BB6A7E-AD74-4D17-BFD0-D231C0738D8F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2F4A51E-0AE7-43B4-A218-5898A0800162}"/>
              </a:ext>
            </a:extLst>
          </p:cNvPr>
          <p:cNvSpPr>
            <a:spLocks noGrp="1"/>
          </p:cNvSpPr>
          <p:nvPr/>
        </p:nvSpPr>
        <p:spPr>
          <a:xfrm rot="951530" flipH="1">
            <a:off x="15636216" y="151276"/>
            <a:ext cx="5716359" cy="6505103"/>
          </a:xfrm>
          <a:custGeom>
            <a:avLst/>
            <a:gdLst/>
            <a:ahLst/>
            <a:cxnLst/>
            <a:rect l="l" t="t" r="r" b="b"/>
            <a:pathLst>
              <a:path w="5716359" h="6505103">
                <a:moveTo>
                  <a:pt x="5716359" y="0"/>
                </a:moveTo>
                <a:lnTo>
                  <a:pt x="0" y="0"/>
                </a:lnTo>
                <a:lnTo>
                  <a:pt x="0" y="6505102"/>
                </a:lnTo>
                <a:lnTo>
                  <a:pt x="5716359" y="6505102"/>
                </a:lnTo>
                <a:lnTo>
                  <a:pt x="5716359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E0EBA87-C9B1-4BC2-AD32-6EBC026CA51D}"/>
              </a:ext>
            </a:extLst>
          </p:cNvPr>
          <p:cNvSpPr>
            <a:spLocks noGrp="1"/>
          </p:cNvSpPr>
          <p:nvPr/>
        </p:nvSpPr>
        <p:spPr>
          <a:xfrm rot="5216727">
            <a:off x="-1643980" y="264442"/>
            <a:ext cx="4263380" cy="3938298"/>
          </a:xfrm>
          <a:custGeom>
            <a:avLst/>
            <a:gdLst/>
            <a:ahLst/>
            <a:cxnLst/>
            <a:rect l="l" t="t" r="r" b="b"/>
            <a:pathLst>
              <a:path w="4263380" h="3938298">
                <a:moveTo>
                  <a:pt x="0" y="0"/>
                </a:moveTo>
                <a:lnTo>
                  <a:pt x="4263380" y="0"/>
                </a:lnTo>
                <a:lnTo>
                  <a:pt x="4263380" y="3938298"/>
                </a:lnTo>
                <a:lnTo>
                  <a:pt x="0" y="39382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3C81150-43C8-42ED-9C2B-28C89D35B752}"/>
              </a:ext>
            </a:extLst>
          </p:cNvPr>
          <p:cNvSpPr>
            <a:spLocks noGrp="1"/>
          </p:cNvSpPr>
          <p:nvPr/>
        </p:nvSpPr>
        <p:spPr>
          <a:xfrm rot="1046944" flipH="1">
            <a:off x="-688772" y="3637380"/>
            <a:ext cx="2542366" cy="6416067"/>
          </a:xfrm>
          <a:custGeom>
            <a:avLst/>
            <a:gdLst/>
            <a:ahLst/>
            <a:cxnLst/>
            <a:rect l="l" t="t" r="r" b="b"/>
            <a:pathLst>
              <a:path w="2542366" h="6416067">
                <a:moveTo>
                  <a:pt x="2542366" y="0"/>
                </a:moveTo>
                <a:lnTo>
                  <a:pt x="0" y="0"/>
                </a:lnTo>
                <a:lnTo>
                  <a:pt x="0" y="6416067"/>
                </a:lnTo>
                <a:lnTo>
                  <a:pt x="2542366" y="6416067"/>
                </a:lnTo>
                <a:lnTo>
                  <a:pt x="254236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B1E5CA7-3B4D-417C-A287-A68B03F4B2AF}"/>
              </a:ext>
            </a:extLst>
          </p:cNvPr>
          <p:cNvSpPr>
            <a:spLocks noGrp="1"/>
          </p:cNvSpPr>
          <p:nvPr/>
        </p:nvSpPr>
        <p:spPr>
          <a:xfrm>
            <a:off x="13514737" y="5804992"/>
            <a:ext cx="4773263" cy="6407064"/>
          </a:xfrm>
          <a:custGeom>
            <a:avLst/>
            <a:gdLst/>
            <a:ahLst/>
            <a:cxnLst/>
            <a:rect l="l" t="t" r="r" b="b"/>
            <a:pathLst>
              <a:path w="4773263" h="6407064">
                <a:moveTo>
                  <a:pt x="0" y="0"/>
                </a:moveTo>
                <a:lnTo>
                  <a:pt x="4773263" y="0"/>
                </a:lnTo>
                <a:lnTo>
                  <a:pt x="4773263" y="6407064"/>
                </a:lnTo>
                <a:lnTo>
                  <a:pt x="0" y="640706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E4727ED4-B56E-4CCA-BEE6-2CB7C1382FC4}"/>
              </a:ext>
            </a:extLst>
          </p:cNvPr>
          <p:cNvSpPr>
            <a:spLocks noGrp="1"/>
          </p:cNvSpPr>
          <p:nvPr/>
        </p:nvSpPr>
        <p:spPr>
          <a:xfrm rot="1164607">
            <a:off x="1211142" y="6062085"/>
            <a:ext cx="2769592" cy="7147335"/>
          </a:xfrm>
          <a:custGeom>
            <a:avLst/>
            <a:gdLst/>
            <a:ahLst/>
            <a:cxnLst/>
            <a:rect l="l" t="t" r="r" b="b"/>
            <a:pathLst>
              <a:path w="2769592" h="7147335">
                <a:moveTo>
                  <a:pt x="0" y="0"/>
                </a:moveTo>
                <a:lnTo>
                  <a:pt x="2769593" y="0"/>
                </a:lnTo>
                <a:lnTo>
                  <a:pt x="2769593" y="7147336"/>
                </a:lnTo>
                <a:lnTo>
                  <a:pt x="0" y="71473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5446838-8813-4448-995A-5925639A9C0C}"/>
              </a:ext>
            </a:extLst>
          </p:cNvPr>
          <p:cNvSpPr>
            <a:spLocks noGrp="1"/>
          </p:cNvSpPr>
          <p:nvPr/>
        </p:nvSpPr>
        <p:spPr>
          <a:xfrm>
            <a:off x="2884048" y="789819"/>
            <a:ext cx="12199030" cy="5283498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ctr">
              <a:lnSpc>
                <a:spcPts val="10268"/>
              </a:lnSpc>
              <a:buNone/>
            </a:pPr>
            <a:r>
              <a:rPr sz="7334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La Filiera Bosco-Legno-Energia: </a:t>
            </a:r>
          </a:p>
          <a:p>
            <a:pPr marL="0" lvl="0" indent="0" algn="ctr">
              <a:lnSpc>
                <a:spcPts val="10268"/>
              </a:lnSpc>
              <a:buNone/>
            </a:pPr>
            <a:r>
              <a:rPr sz="7334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Alcuni esempi dell'Appennino italiano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0EB57E1E-FD3E-48B5-8204-0CC1402C0564}"/>
              </a:ext>
            </a:extLst>
          </p:cNvPr>
          <p:cNvSpPr>
            <a:spLocks noGrp="1"/>
          </p:cNvSpPr>
          <p:nvPr/>
        </p:nvSpPr>
        <p:spPr>
          <a:xfrm>
            <a:off x="5089657" y="8070626"/>
            <a:ext cx="8108685" cy="570669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ctr">
              <a:lnSpc>
                <a:spcPts val="2190"/>
              </a:lnSpc>
              <a:buNone/>
            </a:pPr>
            <a:r>
              <a:rPr sz="240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Antonio Brunori</a:t>
            </a:r>
          </a:p>
          <a:p>
            <a:pPr marL="0" lvl="0" indent="0" algn="ctr">
              <a:lnSpc>
                <a:spcPts val="2190"/>
              </a:lnSpc>
              <a:buNone/>
            </a:pPr>
            <a:r>
              <a:rPr sz="240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Segretario generale PEFC Italia</a:t>
            </a:r>
          </a:p>
        </p:txBody>
      </p:sp>
    </p:spTree>
    <p:extLst>
      <p:ext uri="{BB962C8B-B14F-4D97-AF65-F5344CB8AC3E}">
        <p14:creationId xmlns:p14="http://schemas.microsoft.com/office/powerpoint/2010/main" val="165800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10CEACBB-39F9-4BD5-8D28-C7C03763FD67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3BFC2BA1-A75F-421B-9334-4E7D07938148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A7D103A-01AB-45B1-AEC6-6635408B56E8}"/>
              </a:ext>
            </a:extLst>
          </p:cNvPr>
          <p:cNvSpPr>
            <a:spLocks noGrp="1"/>
          </p:cNvSpPr>
          <p:nvPr/>
        </p:nvSpPr>
        <p:spPr>
          <a:xfrm rot="760661">
            <a:off x="-1823346" y="10831"/>
            <a:ext cx="5054032" cy="6983119"/>
          </a:xfrm>
          <a:custGeom>
            <a:avLst/>
            <a:gdLst/>
            <a:ahLst/>
            <a:cxnLst/>
            <a:rect l="l" t="t" r="r" b="b"/>
            <a:pathLst>
              <a:path w="5054032" h="6983119">
                <a:moveTo>
                  <a:pt x="0" y="0"/>
                </a:moveTo>
                <a:lnTo>
                  <a:pt x="5054033" y="0"/>
                </a:lnTo>
                <a:lnTo>
                  <a:pt x="5054033" y="6983119"/>
                </a:lnTo>
                <a:lnTo>
                  <a:pt x="0" y="698311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F319794-F335-4E6E-BE02-3181166EF9A6}"/>
              </a:ext>
            </a:extLst>
          </p:cNvPr>
          <p:cNvSpPr>
            <a:spLocks noGrp="1"/>
          </p:cNvSpPr>
          <p:nvPr/>
        </p:nvSpPr>
        <p:spPr>
          <a:xfrm rot="1320471">
            <a:off x="3753662" y="-1036648"/>
            <a:ext cx="4345822" cy="5381823"/>
          </a:xfrm>
          <a:custGeom>
            <a:avLst/>
            <a:gdLst/>
            <a:ahLst/>
            <a:cxnLst/>
            <a:rect l="l" t="t" r="r" b="b"/>
            <a:pathLst>
              <a:path w="4345822" h="5381823">
                <a:moveTo>
                  <a:pt x="0" y="0"/>
                </a:moveTo>
                <a:lnTo>
                  <a:pt x="4345822" y="0"/>
                </a:lnTo>
                <a:lnTo>
                  <a:pt x="4345822" y="5381823"/>
                </a:lnTo>
                <a:lnTo>
                  <a:pt x="0" y="538182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A653D96-4098-4C41-91EA-D80BDDB586BA}"/>
              </a:ext>
            </a:extLst>
          </p:cNvPr>
          <p:cNvSpPr>
            <a:spLocks noGrp="1"/>
          </p:cNvSpPr>
          <p:nvPr/>
        </p:nvSpPr>
        <p:spPr>
          <a:xfrm>
            <a:off x="9574674" y="1809584"/>
            <a:ext cx="6732126" cy="223138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8692"/>
              </a:lnSpc>
              <a:buNone/>
            </a:pPr>
            <a:r>
              <a:rPr sz="6208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Il Focus sulle Aree Appenniniche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42825F8-822E-4FD5-ACC5-27965615B9C5}"/>
              </a:ext>
            </a:extLst>
          </p:cNvPr>
          <p:cNvSpPr>
            <a:spLocks noGrp="1"/>
          </p:cNvSpPr>
          <p:nvPr/>
        </p:nvSpPr>
        <p:spPr>
          <a:xfrm>
            <a:off x="2514991" y="5754627"/>
            <a:ext cx="6823164" cy="3893182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3406"/>
              </a:lnSpc>
              <a:buNone/>
            </a:pPr>
            <a:r>
              <a:rPr sz="2433" b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Alta densità forestale</a:t>
            </a:r>
          </a:p>
          <a:p>
            <a:pPr marL="0" lvl="0" indent="0" algn="l">
              <a:lnSpc>
                <a:spcPts val="3406"/>
              </a:lnSpc>
              <a:buNone/>
            </a:pPr>
            <a:r>
              <a:rPr sz="2433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Forte presenza di aree interne, montane e collinari con elevatissima copertura boschiva lungo tutta la dorsale appenninica.</a:t>
            </a:r>
          </a:p>
          <a:p>
            <a:pPr marL="0" lvl="0" indent="0" algn="l">
              <a:lnSpc>
                <a:spcPts val="3406"/>
              </a:lnSpc>
              <a:buNone/>
            </a:pPr>
            <a:r>
              <a:rPr sz="2433">
                <a:solidFill>
                  <a:srgbClr val="000000"/>
                </a:solidFill>
                <a:latin typeface="Roboto"/>
                <a:ea typeface="Roboto"/>
                <a:cs typeface="Roboto"/>
              </a:rPr>
              <a:t>Oltre 3.000 comuni italiani non sono connessi alla rete del gas metano, concentrati prevalentemente sull'Appennino e sull'arco alpino.</a:t>
            </a:r>
          </a:p>
          <a:p>
            <a:pPr marL="0" lvl="0" indent="0" algn="l">
              <a:lnSpc>
                <a:spcPts val="3406"/>
              </a:lnSpc>
              <a:buNone/>
            </a:pPr>
            <a:endParaRPr sz="2433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3406"/>
              </a:lnSpc>
              <a:buNone/>
            </a:pPr>
            <a:r>
              <a:rPr sz="2433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Fonte: energiadallegno.it, buildnews.it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C8DD347-F10F-4486-ABDE-B6578EA0E7C1}"/>
              </a:ext>
            </a:extLst>
          </p:cNvPr>
          <p:cNvSpPr>
            <a:spLocks noGrp="1"/>
          </p:cNvSpPr>
          <p:nvPr/>
        </p:nvSpPr>
        <p:spPr>
          <a:xfrm>
            <a:off x="10134600" y="5716527"/>
            <a:ext cx="6823164" cy="3893182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3406"/>
              </a:lnSpc>
              <a:buNone/>
            </a:pPr>
            <a:r>
              <a:rPr sz="2433" b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La Sfida Sociale</a:t>
            </a:r>
          </a:p>
          <a:p>
            <a:pPr marL="0" lvl="0" indent="0" algn="l">
              <a:lnSpc>
                <a:spcPts val="3406"/>
              </a:lnSpc>
              <a:buNone/>
            </a:pPr>
            <a:r>
              <a:rPr sz="2433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Contrastare lo spopolamento delle aree interne valorizzando le risorse forestali locali come leva di sviluppo economico e occupazionale.</a:t>
            </a:r>
          </a:p>
          <a:p>
            <a:pPr marL="0" lvl="0" indent="0" algn="l">
              <a:lnSpc>
                <a:spcPts val="3406"/>
              </a:lnSpc>
              <a:buNone/>
            </a:pPr>
            <a:r>
              <a:rPr sz="2433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Ridurre la povertà energetica attraverso filiere corte di biomassa locale: cippato, legna da ardere e bricchetti prodotti sul territorio. </a:t>
            </a:r>
          </a:p>
          <a:p>
            <a:pPr marL="0" lvl="0" indent="0" algn="l">
              <a:lnSpc>
                <a:spcPts val="3406"/>
              </a:lnSpc>
              <a:buNone/>
            </a:pPr>
            <a:endParaRPr sz="2433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3406"/>
              </a:lnSpc>
              <a:buNone/>
            </a:pPr>
            <a:r>
              <a:rPr sz="2433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Fonte: UNCEMA-AIEL, buildnews.it</a:t>
            </a:r>
          </a:p>
        </p:txBody>
      </p:sp>
    </p:spTree>
    <p:extLst>
      <p:ext uri="{BB962C8B-B14F-4D97-AF65-F5344CB8AC3E}">
        <p14:creationId xmlns:p14="http://schemas.microsoft.com/office/powerpoint/2010/main" val="65900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2B135CCA-04C6-4D15-A453-591460D0B2B0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3BBF835-EE50-4BF5-87FF-60D659219944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131B737-8DC8-46C0-B255-835A07A6218F}"/>
              </a:ext>
            </a:extLst>
          </p:cNvPr>
          <p:cNvSpPr>
            <a:spLocks noGrp="1"/>
          </p:cNvSpPr>
          <p:nvPr/>
        </p:nvSpPr>
        <p:spPr>
          <a:xfrm rot="-5147881">
            <a:off x="10944554" y="-3290747"/>
            <a:ext cx="5864055" cy="7858030"/>
          </a:xfrm>
          <a:custGeom>
            <a:avLst/>
            <a:gdLst/>
            <a:ahLst/>
            <a:cxnLst/>
            <a:rect l="l" t="t" r="r" b="b"/>
            <a:pathLst>
              <a:path w="5864055" h="7858030">
                <a:moveTo>
                  <a:pt x="0" y="0"/>
                </a:moveTo>
                <a:lnTo>
                  <a:pt x="5864055" y="0"/>
                </a:lnTo>
                <a:lnTo>
                  <a:pt x="5864055" y="7858030"/>
                </a:lnTo>
                <a:lnTo>
                  <a:pt x="0" y="78580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0C15AF2-0159-4135-8BF5-AAEFEF51AC49}"/>
              </a:ext>
            </a:extLst>
          </p:cNvPr>
          <p:cNvSpPr>
            <a:spLocks noGrp="1"/>
          </p:cNvSpPr>
          <p:nvPr/>
        </p:nvSpPr>
        <p:spPr>
          <a:xfrm>
            <a:off x="1711354" y="1596455"/>
            <a:ext cx="8194645" cy="223138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8692"/>
              </a:lnSpc>
              <a:buNone/>
            </a:pPr>
            <a:r>
              <a:rPr sz="6208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Benefici della Filiera per l'Appennino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DAB2D4B-BD2E-4072-A9C0-185B8703CFC2}"/>
              </a:ext>
            </a:extLst>
          </p:cNvPr>
          <p:cNvSpPr>
            <a:spLocks noGrp="1"/>
          </p:cNvSpPr>
          <p:nvPr/>
        </p:nvSpPr>
        <p:spPr>
          <a:xfrm>
            <a:off x="1768505" y="4491078"/>
            <a:ext cx="4549107" cy="3965701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3914"/>
              </a:lnSpc>
              <a:buNone/>
            </a:pPr>
            <a:r>
              <a:rPr sz="2796">
                <a:solidFill>
                  <a:srgbClr val="000000"/>
                </a:solidFill>
                <a:latin typeface="Roboto"/>
                <a:ea typeface="Roboto"/>
                <a:cs typeface="Roboto"/>
              </a:rPr>
              <a:t>🌿 </a:t>
            </a:r>
            <a:r>
              <a:rPr sz="2796" b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Economia e Lavoro</a:t>
            </a:r>
          </a:p>
          <a:p>
            <a:pPr marL="0" lvl="0" indent="0" algn="l">
              <a:lnSpc>
                <a:spcPts val="3914"/>
              </a:lnSpc>
              <a:buNone/>
            </a:pPr>
            <a:r>
              <a:rPr sz="2796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Creazione di imprese forestali locali, segherie e nuove figure professionali. Valorizzazione delle risorse boschive appenniniche con ricadute occupazionali dirette nelle aree interne.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606A443-49EA-4660-ACD7-18FA5A1100A6}"/>
              </a:ext>
            </a:extLst>
          </p:cNvPr>
          <p:cNvSpPr>
            <a:spLocks noGrp="1"/>
          </p:cNvSpPr>
          <p:nvPr/>
        </p:nvSpPr>
        <p:spPr>
          <a:xfrm>
            <a:off x="6926918" y="4491078"/>
            <a:ext cx="4549107" cy="3965701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3914"/>
              </a:lnSpc>
              <a:buNone/>
            </a:pPr>
            <a:r>
              <a:rPr sz="2796">
                <a:solidFill>
                  <a:srgbClr val="000000"/>
                </a:solidFill>
                <a:latin typeface="Roboto"/>
                <a:ea typeface="Roboto"/>
                <a:cs typeface="Roboto"/>
              </a:rPr>
              <a:t>🏔️ </a:t>
            </a:r>
            <a:r>
              <a:rPr sz="2796" b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Custodia del Territorio</a:t>
            </a:r>
          </a:p>
          <a:p>
            <a:pPr marL="0" lvl="0" indent="0" algn="l">
              <a:lnSpc>
                <a:spcPts val="3914"/>
              </a:lnSpc>
              <a:buNone/>
            </a:pPr>
            <a:r>
              <a:rPr sz="2796">
                <a:solidFill>
                  <a:srgbClr val="000000"/>
                </a:solidFill>
                <a:latin typeface="Roboto"/>
                <a:ea typeface="Roboto"/>
                <a:cs typeface="Roboto"/>
              </a:rPr>
              <a:t>Gestione forestale attiva per prevenire il dissesto idrogeologico, ridurre il rischio incendi e tutelare la biodiversità. </a:t>
            </a:r>
          </a:p>
          <a:p>
            <a:pPr marL="0" lvl="0" indent="0" algn="l">
              <a:lnSpc>
                <a:spcPts val="3914"/>
              </a:lnSpc>
              <a:buNone/>
            </a:pPr>
            <a:r>
              <a:rPr sz="2796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Il bosco curato è presidio ambientale insostituibile.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08C66AC6-A42E-4A75-8AE9-88DA7E95AB1E}"/>
              </a:ext>
            </a:extLst>
          </p:cNvPr>
          <p:cNvSpPr>
            <a:spLocks noGrp="1"/>
          </p:cNvSpPr>
          <p:nvPr/>
        </p:nvSpPr>
        <p:spPr>
          <a:xfrm>
            <a:off x="12084688" y="4491078"/>
            <a:ext cx="4679312" cy="400109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3914"/>
              </a:lnSpc>
              <a:buNone/>
            </a:pPr>
            <a:r>
              <a:rPr sz="2796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⚡ </a:t>
            </a:r>
            <a:r>
              <a:rPr sz="2796" b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Autonomia Energetica</a:t>
            </a:r>
          </a:p>
          <a:p>
            <a:pPr marL="0" lvl="0" indent="0" algn="l">
              <a:lnSpc>
                <a:spcPts val="3914"/>
              </a:lnSpc>
              <a:buNone/>
            </a:pPr>
            <a:r>
              <a:rPr sz="2796">
                <a:solidFill>
                  <a:srgbClr val="000000"/>
                </a:solidFill>
                <a:latin typeface="Roboto"/>
                <a:ea typeface="Roboto"/>
                <a:cs typeface="Roboto"/>
              </a:rPr>
              <a:t>Sostituzione dei combustibili fossili importati con biomassa locale a filiera corta: cippato, legna da ardere, pellet. </a:t>
            </a:r>
          </a:p>
          <a:p>
            <a:pPr marL="0" lvl="0" indent="0" algn="l">
              <a:lnSpc>
                <a:spcPts val="3914"/>
              </a:lnSpc>
              <a:buNone/>
            </a:pPr>
            <a:r>
              <a:rPr sz="2796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Energia pulita e a km zero per le comunità appenniniche.</a:t>
            </a:r>
          </a:p>
        </p:txBody>
      </p:sp>
    </p:spTree>
    <p:extLst>
      <p:ext uri="{BB962C8B-B14F-4D97-AF65-F5344CB8AC3E}">
        <p14:creationId xmlns:p14="http://schemas.microsoft.com/office/powerpoint/2010/main" val="43278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0BC2E957-0371-4A3E-A803-B41B7AF069A9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5559D01-794A-4766-A5FA-ACBC09E743F4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BD06585-43F2-4C91-A701-A6A99A20F554}"/>
              </a:ext>
            </a:extLst>
          </p:cNvPr>
          <p:cNvSpPr>
            <a:spLocks noGrp="1"/>
          </p:cNvSpPr>
          <p:nvPr/>
        </p:nvSpPr>
        <p:spPr>
          <a:xfrm>
            <a:off x="2522949" y="1638300"/>
            <a:ext cx="2506251" cy="8525084"/>
          </a:xfrm>
          <a:custGeom>
            <a:avLst/>
            <a:gdLst/>
            <a:ahLst/>
            <a:cxnLst/>
            <a:rect l="l" t="t" r="r" b="b"/>
            <a:pathLst>
              <a:path w="5474050" h="11900109">
                <a:moveTo>
                  <a:pt x="0" y="0"/>
                </a:moveTo>
                <a:lnTo>
                  <a:pt x="5474051" y="0"/>
                </a:lnTo>
                <a:lnTo>
                  <a:pt x="5474051" y="11900109"/>
                </a:lnTo>
                <a:lnTo>
                  <a:pt x="0" y="1190010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E18C836-D210-48AF-8312-B9B411C06273}"/>
              </a:ext>
            </a:extLst>
          </p:cNvPr>
          <p:cNvSpPr>
            <a:spLocks noGrp="1"/>
          </p:cNvSpPr>
          <p:nvPr/>
        </p:nvSpPr>
        <p:spPr>
          <a:xfrm>
            <a:off x="1905000" y="653982"/>
            <a:ext cx="14485023" cy="144911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11263"/>
              </a:lnSpc>
              <a:buNone/>
            </a:pPr>
            <a:r>
              <a:rPr sz="8045" dirty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Il </a:t>
            </a:r>
            <a:r>
              <a:rPr sz="8045" dirty="0" err="1" smtClean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Modello</a:t>
            </a:r>
            <a:r>
              <a:rPr lang="it-IT" sz="8045" dirty="0" smtClean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 </a:t>
            </a:r>
            <a:r>
              <a:rPr sz="8045" dirty="0" err="1" smtClean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vincente</a:t>
            </a:r>
            <a:endParaRPr sz="8045" dirty="0">
              <a:solidFill>
                <a:srgbClr val="00000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8943B8F8-93EB-4F66-8512-548FC03ACDAC}"/>
              </a:ext>
            </a:extLst>
          </p:cNvPr>
          <p:cNvSpPr>
            <a:spLocks noGrp="1"/>
          </p:cNvSpPr>
          <p:nvPr/>
        </p:nvSpPr>
        <p:spPr>
          <a:xfrm>
            <a:off x="7543801" y="2845244"/>
            <a:ext cx="8846222" cy="5924699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457200" lvl="0" indent="-457200" algn="l">
              <a:lnSpc>
                <a:spcPts val="4225"/>
              </a:lnSpc>
              <a:buFont typeface="Arial"/>
              <a:buChar char="•"/>
            </a:pP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Piccoli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impianti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,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grande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impatto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: micro-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reti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di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teleriscaldamento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a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biomassa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con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caldaie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a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cippato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certificato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.</a:t>
            </a:r>
          </a:p>
          <a:p>
            <a:pPr marL="457200" lvl="0" indent="-457200" algn="l">
              <a:lnSpc>
                <a:spcPts val="4225"/>
              </a:lnSpc>
              <a:buFont typeface="Arial"/>
              <a:buChar char="•"/>
            </a:pP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Utenze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servite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: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ospedali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,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scuole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,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edifici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comunali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e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privati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.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Evitare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mega-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impianti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—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puntare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su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reti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locali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efficienti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, a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filiera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corta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,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gestite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da cooperative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forestali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o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aziende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agricole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multifunzionali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dell'Appennino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.</a:t>
            </a:r>
          </a:p>
          <a:p>
            <a:pPr marL="457200" lvl="0" indent="-457200" algn="l">
              <a:lnSpc>
                <a:spcPts val="4225"/>
              </a:lnSpc>
              <a:buFont typeface="Arial"/>
              <a:buChar char="•"/>
            </a:pP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Riduzione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dei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costi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energetici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pubblici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· </a:t>
            </a:r>
          </a:p>
          <a:p>
            <a:pPr marL="457200" lvl="0" indent="-457200" algn="l">
              <a:lnSpc>
                <a:spcPts val="4225"/>
              </a:lnSpc>
              <a:buFont typeface="Arial"/>
              <a:buChar char="•"/>
            </a:pP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Valorizzazione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del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bosco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locale </a:t>
            </a:r>
          </a:p>
          <a:p>
            <a:pPr marL="457200" lvl="0" indent="-457200" algn="l">
              <a:lnSpc>
                <a:spcPts val="4225"/>
              </a:lnSpc>
              <a:buFont typeface="Arial"/>
              <a:buChar char="•"/>
            </a:pP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Autonomia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dalle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fonti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fossili</a:t>
            </a:r>
            <a:r>
              <a:rPr sz="3018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3018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importate</a:t>
            </a:r>
            <a:endParaRPr sz="3018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3155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E6E31AF0-4F86-4323-83CF-8D9D066C0733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8BB53DB-5AA9-4113-B177-94DF73001991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23110F6-DCD2-4B00-AB30-5E46098DB4CA}"/>
              </a:ext>
            </a:extLst>
          </p:cNvPr>
          <p:cNvSpPr>
            <a:spLocks noGrp="1"/>
          </p:cNvSpPr>
          <p:nvPr/>
        </p:nvSpPr>
        <p:spPr>
          <a:xfrm>
            <a:off x="1961443" y="1816900"/>
            <a:ext cx="10306757" cy="182101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7110"/>
              </a:lnSpc>
              <a:buNone/>
            </a:pPr>
            <a:r>
              <a:rPr sz="5078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Esempio 1: </a:t>
            </a:r>
          </a:p>
          <a:p>
            <a:pPr marL="0" lvl="0" indent="0" algn="l">
              <a:lnSpc>
                <a:spcPts val="7110"/>
              </a:lnSpc>
              <a:buNone/>
            </a:pPr>
            <a:r>
              <a:rPr sz="5078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Cooperativa Forestale Appenninica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FD6024D-926C-431A-8B3D-7FA8496F2203}"/>
              </a:ext>
            </a:extLst>
          </p:cNvPr>
          <p:cNvSpPr>
            <a:spLocks noGrp="1"/>
          </p:cNvSpPr>
          <p:nvPr/>
        </p:nvSpPr>
        <p:spPr>
          <a:xfrm>
            <a:off x="2170221" y="4387808"/>
            <a:ext cx="11089490" cy="1258999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477"/>
              </a:lnSpc>
              <a:buNone/>
            </a:pPr>
            <a:r>
              <a:rPr sz="1769">
                <a:solidFill>
                  <a:srgbClr val="000000"/>
                </a:solidFill>
                <a:latin typeface="Roboto"/>
                <a:ea typeface="Roboto"/>
                <a:cs typeface="Roboto"/>
              </a:rPr>
              <a:t>La Cooperativa Forestale Val Nure (PC) gestisce 1.200 ettari di bosco appenninico certificato PEFC. Ogni anno raccoglie 3.500 m³ di legname, producendo cippato di qualità per caldaie locali e rifornendo il teleriscaldamento del comune di Bettola. </a:t>
            </a:r>
          </a:p>
          <a:p>
            <a:pPr marL="0" lvl="0" indent="0" algn="l">
              <a:lnSpc>
                <a:spcPts val="2477"/>
              </a:lnSpc>
              <a:buNone/>
            </a:pPr>
            <a:r>
              <a:rPr sz="1769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Fatturato annuo: €480.000 — 12 occupati locali.</a:t>
            </a: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92D528A-7A4B-4914-A4B5-C5ED4616B417}"/>
              </a:ext>
            </a:extLst>
          </p:cNvPr>
          <p:cNvSpPr>
            <a:spLocks noGrp="1"/>
          </p:cNvSpPr>
          <p:nvPr/>
        </p:nvSpPr>
        <p:spPr>
          <a:xfrm rot="486323">
            <a:off x="-515815" y="5731031"/>
            <a:ext cx="7041843" cy="4348338"/>
          </a:xfrm>
          <a:custGeom>
            <a:avLst/>
            <a:gdLst/>
            <a:ahLst/>
            <a:cxnLst/>
            <a:rect l="l" t="t" r="r" b="b"/>
            <a:pathLst>
              <a:path w="7041843" h="4348338">
                <a:moveTo>
                  <a:pt x="0" y="0"/>
                </a:moveTo>
                <a:lnTo>
                  <a:pt x="7041843" y="0"/>
                </a:lnTo>
                <a:lnTo>
                  <a:pt x="7041843" y="4348338"/>
                </a:lnTo>
                <a:lnTo>
                  <a:pt x="0" y="43483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16A7E8A-0EA5-45DA-92B7-25120C1EBB07}"/>
              </a:ext>
            </a:extLst>
          </p:cNvPr>
          <p:cNvSpPr>
            <a:spLocks noGrp="1"/>
          </p:cNvSpPr>
          <p:nvPr/>
        </p:nvSpPr>
        <p:spPr>
          <a:xfrm>
            <a:off x="7714966" y="6322562"/>
            <a:ext cx="11089490" cy="1579600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477"/>
              </a:lnSpc>
              <a:buNone/>
            </a:pPr>
            <a:r>
              <a:rPr sz="1769" b="1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Risultati</a:t>
            </a:r>
            <a:r>
              <a:rPr sz="1769" b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1769" b="1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chiave</a:t>
            </a:r>
            <a:r>
              <a:rPr sz="1769" b="1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:</a:t>
            </a:r>
          </a:p>
          <a:p>
            <a:pPr marL="0" lvl="0" indent="0" algn="l">
              <a:lnSpc>
                <a:spcPts val="2477"/>
              </a:lnSpc>
              <a:buNone/>
            </a:pP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•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Riduzione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del 40%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dei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costi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energetici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comunali</a:t>
            </a:r>
            <a:endParaRPr sz="1769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</a:pP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• Zero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trasporto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a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lunga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distanza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: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filiera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corta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&lt; 30 km</a:t>
            </a:r>
          </a:p>
          <a:p>
            <a:pPr marL="0" lvl="0" indent="0" algn="l">
              <a:lnSpc>
                <a:spcPts val="2477"/>
              </a:lnSpc>
              <a:buNone/>
            </a:pP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•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Prevenzione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incendi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su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800 ha di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bosco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gestito</a:t>
            </a:r>
            <a:endParaRPr sz="1769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</a:pP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• Fonte: AIEL, Rete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Rurale</a:t>
            </a:r>
            <a:r>
              <a:rPr sz="1769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1769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Nazionale</a:t>
            </a:r>
            <a:endParaRPr sz="1769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E7BD820-0F03-491C-AE84-B772CA1433EF}"/>
              </a:ext>
            </a:extLst>
          </p:cNvPr>
          <p:cNvSpPr>
            <a:spLocks noGrp="1"/>
          </p:cNvSpPr>
          <p:nvPr/>
        </p:nvSpPr>
        <p:spPr>
          <a:xfrm>
            <a:off x="13728675" y="-1699799"/>
            <a:ext cx="5753810" cy="6529146"/>
          </a:xfrm>
          <a:custGeom>
            <a:avLst/>
            <a:gdLst/>
            <a:ahLst/>
            <a:cxnLst/>
            <a:rect l="l" t="t" r="r" b="b"/>
            <a:pathLst>
              <a:path w="5753810" h="6529146">
                <a:moveTo>
                  <a:pt x="0" y="0"/>
                </a:moveTo>
                <a:lnTo>
                  <a:pt x="5753810" y="0"/>
                </a:lnTo>
                <a:lnTo>
                  <a:pt x="5753810" y="6529146"/>
                </a:lnTo>
                <a:lnTo>
                  <a:pt x="0" y="65291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75226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36E34CA3-219E-4282-A130-3F3976B49D93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B09DCA96-2E17-4925-97A8-A0140609BBFA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5442EEB-DB08-437F-9FE2-A09D78CBD675}"/>
              </a:ext>
            </a:extLst>
          </p:cNvPr>
          <p:cNvSpPr>
            <a:spLocks noGrp="1"/>
          </p:cNvSpPr>
          <p:nvPr/>
        </p:nvSpPr>
        <p:spPr>
          <a:xfrm>
            <a:off x="1089140" y="775813"/>
            <a:ext cx="7752750" cy="8236639"/>
          </a:xfrm>
          <a:custGeom>
            <a:avLst/>
            <a:gdLst/>
            <a:ahLst/>
            <a:cxnLst/>
            <a:rect l="l" t="t" r="r" b="b"/>
            <a:pathLst>
              <a:path w="7752750" h="8236639">
                <a:moveTo>
                  <a:pt x="0" y="0"/>
                </a:moveTo>
                <a:lnTo>
                  <a:pt x="7752750" y="0"/>
                </a:lnTo>
                <a:lnTo>
                  <a:pt x="7752750" y="8236640"/>
                </a:lnTo>
                <a:lnTo>
                  <a:pt x="0" y="82366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2535F86-C2A4-45F1-BE7B-746089E53FA9}"/>
              </a:ext>
            </a:extLst>
          </p:cNvPr>
          <p:cNvSpPr>
            <a:spLocks noGrp="1"/>
          </p:cNvSpPr>
          <p:nvPr/>
        </p:nvSpPr>
        <p:spPr>
          <a:xfrm>
            <a:off x="1227909" y="276175"/>
            <a:ext cx="14450839" cy="102111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8692"/>
              </a:lnSpc>
              <a:buNone/>
            </a:pPr>
            <a:r>
              <a:rPr sz="6208" dirty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Rete di </a:t>
            </a:r>
            <a:r>
              <a:rPr sz="6208" dirty="0" err="1" smtClean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Teleriscaldamento</a:t>
            </a:r>
            <a:endParaRPr sz="6208" dirty="0">
              <a:solidFill>
                <a:srgbClr val="00000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4B25055-B0C6-4960-B37B-66AC447EBC7B}"/>
              </a:ext>
            </a:extLst>
          </p:cNvPr>
          <p:cNvSpPr>
            <a:spLocks noGrp="1"/>
          </p:cNvSpPr>
          <p:nvPr/>
        </p:nvSpPr>
        <p:spPr>
          <a:xfrm>
            <a:off x="9215438" y="1297288"/>
            <a:ext cx="7800062" cy="7390485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lvl="0">
              <a:lnSpc>
                <a:spcPts val="3605"/>
              </a:lnSpc>
            </a:pP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📍 </a:t>
            </a:r>
            <a:r>
              <a:rPr lang="it-IT" sz="2800" b="1" dirty="0" smtClean="0"/>
              <a:t>Ospedale “Santa Maria” Borgo Val di Taro (PR) · 2010</a:t>
            </a:r>
          </a:p>
          <a:p>
            <a:pPr lvl="0">
              <a:lnSpc>
                <a:spcPts val="3605"/>
              </a:lnSpc>
            </a:pPr>
            <a:r>
              <a:rPr sz="2575" dirty="0" err="1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Una</a:t>
            </a:r>
            <a:r>
              <a:rPr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rete di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teleriscaldamento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a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biomassa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locale serve </a:t>
            </a:r>
            <a:r>
              <a:rPr lang="it-IT"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ospedale</a:t>
            </a:r>
            <a:r>
              <a:rPr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,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eliminando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caldaie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a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gasolio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obsolete</a:t>
            </a:r>
            <a:r>
              <a:rPr lang="it-IT"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e integrandosi al 50% alla caldaia a metano</a:t>
            </a:r>
            <a:endParaRPr sz="2575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3605"/>
              </a:lnSpc>
              <a:buNone/>
            </a:pP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🌲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Cippato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certificato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da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boschi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comunali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gestiti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da</a:t>
            </a:r>
            <a:r>
              <a:rPr lang="it-IT"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l Consorzio</a:t>
            </a:r>
            <a:r>
              <a:rPr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forestale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locale</a:t>
            </a:r>
            <a:r>
              <a:rPr lang="it-IT"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– da boschi certificati PEFC </a:t>
            </a:r>
            <a:endParaRPr sz="2575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lvl="0">
              <a:lnSpc>
                <a:spcPts val="3605"/>
              </a:lnSpc>
            </a:pP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🔥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Caldaia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a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cippato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lang="it-IT" sz="2800" dirty="0" err="1" smtClean="0"/>
              <a:t>Uniconfort</a:t>
            </a:r>
            <a:r>
              <a:rPr lang="it-IT" sz="2800" dirty="0" smtClean="0"/>
              <a:t> Global: </a:t>
            </a:r>
            <a:r>
              <a:rPr lang="it-IT" sz="2800" b="1" dirty="0" smtClean="0"/>
              <a:t>700 kW</a:t>
            </a:r>
            <a:r>
              <a:rPr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· </a:t>
            </a:r>
            <a:r>
              <a:rPr sz="2575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Rendimento</a:t>
            </a: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&gt;90%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🏫 </a:t>
            </a:r>
            <a:r>
              <a:rPr lang="it-IT" altLang="it-IT"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Provenienza del combustibile: entro 15 km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Energia fossile sostituita: 1.539 MWh/anno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Costo del metano evitato: circa 92.340 €/anno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CO₂ evitata: circa 360 t/anno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Finanziamento PSR: 67% dell’investimento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575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Polveri misurate: 39 mg/Nm³, rispetto al limite allora vigente di 100 </a:t>
            </a:r>
            <a:r>
              <a:rPr lang="it-IT" altLang="it-IT" sz="2575" dirty="0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mg/Nm³</a:t>
            </a:r>
            <a:endParaRPr sz="2575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7871500" y="9188924"/>
            <a:ext cx="9144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sz="2400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Il modello dimostra che la filiera corta bosco-energia riduce i costi energetici pubblici e trattiene valore nel territorio.</a:t>
            </a:r>
            <a:endParaRPr lang="it-IT" sz="24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95727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354" y="99873"/>
            <a:ext cx="15061475" cy="9974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22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E6E31AF0-4F86-4323-83CF-8D9D066C0733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8BB53DB-5AA9-4113-B177-94DF73001991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23110F6-DCD2-4B00-AB30-5E46098DB4CA}"/>
              </a:ext>
            </a:extLst>
          </p:cNvPr>
          <p:cNvSpPr>
            <a:spLocks noGrp="1"/>
          </p:cNvSpPr>
          <p:nvPr/>
        </p:nvSpPr>
        <p:spPr>
          <a:xfrm>
            <a:off x="1687123" y="1156800"/>
            <a:ext cx="10306757" cy="182101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7110"/>
              </a:lnSpc>
              <a:buNone/>
              <a:defRPr sz="3825">
                <a:solidFill>
                  <a:srgbClr val="000000"/>
                </a:solidFill>
                <a:latin typeface="Georgia"/>
                <a:ea typeface="Georgia"/>
                <a:cs typeface="Georgia"/>
              </a:defRPr>
            </a:pPr>
            <a:r>
              <a:rPr sz="3825" dirty="0" err="1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Comune</a:t>
            </a:r>
            <a:r>
              <a:rPr sz="3825" dirty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 di </a:t>
            </a:r>
            <a:r>
              <a:rPr sz="3825" dirty="0" err="1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Ortignano</a:t>
            </a:r>
            <a:r>
              <a:rPr sz="3825" dirty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 </a:t>
            </a:r>
            <a:r>
              <a:rPr sz="3825" dirty="0" err="1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Raggiolo</a:t>
            </a:r>
            <a:endParaRPr sz="5078" dirty="0">
              <a:solidFill>
                <a:srgbClr val="000000"/>
              </a:solidFill>
              <a:latin typeface="Georgia"/>
              <a:ea typeface="Georgia"/>
              <a:cs typeface="Georgia"/>
            </a:endParaRPr>
          </a:p>
          <a:p>
            <a:pPr marL="0" lvl="0" indent="0" algn="l">
              <a:lnSpc>
                <a:spcPts val="7110"/>
              </a:lnSpc>
              <a:buNone/>
              <a:defRPr sz="3825">
                <a:solidFill>
                  <a:srgbClr val="000000"/>
                </a:solidFill>
                <a:latin typeface="Georgia"/>
                <a:ea typeface="Georgia"/>
                <a:cs typeface="Georgia"/>
              </a:defRPr>
            </a:pPr>
            <a:r>
              <a:rPr sz="3825" dirty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San </a:t>
            </a:r>
            <a:r>
              <a:rPr sz="3825" dirty="0" err="1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Piero</a:t>
            </a:r>
            <a:r>
              <a:rPr sz="3825" dirty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 in </a:t>
            </a:r>
            <a:r>
              <a:rPr sz="3825" dirty="0" err="1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Frassino</a:t>
            </a:r>
            <a:r>
              <a:rPr sz="3825" dirty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 (AR) · 2020</a:t>
            </a:r>
            <a:endParaRPr sz="5078" dirty="0">
              <a:solidFill>
                <a:srgbClr val="00000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FD6024D-926C-431A-8B3D-7FA8496F2203}"/>
              </a:ext>
            </a:extLst>
          </p:cNvPr>
          <p:cNvSpPr>
            <a:spLocks noGrp="1"/>
          </p:cNvSpPr>
          <p:nvPr/>
        </p:nvSpPr>
        <p:spPr>
          <a:xfrm>
            <a:off x="1687123" y="3675713"/>
            <a:ext cx="11089490" cy="975332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477"/>
              </a:lnSpc>
              <a:buNone/>
              <a:defRPr sz="1725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Il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Comune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ha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sostituito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caldaie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 GPL del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plesso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scolastico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con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una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centrale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 pellet a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condensazione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da 60 kW.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Una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minirete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collega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anche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l’ala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della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scuola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materna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16A7E8A-0EA5-45DA-92B7-25120C1EBB07}"/>
              </a:ext>
            </a:extLst>
          </p:cNvPr>
          <p:cNvSpPr>
            <a:spLocks noGrp="1"/>
          </p:cNvSpPr>
          <p:nvPr/>
        </p:nvSpPr>
        <p:spPr>
          <a:xfrm>
            <a:off x="5423540" y="5878614"/>
            <a:ext cx="11089490" cy="193713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RISULTATI CHIAVE</a:t>
            </a: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Volume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riscaldato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circa 3.800 m³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Investimento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complessivo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circa 80.000 €</a:t>
            </a: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Consumo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previsto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15-16 t di pellet/anno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Riduzione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della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spesa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poco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più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di 6.000 €/anno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Risparmio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energetico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circa 6,8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tep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/anno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3"/>
          <a:srcRect t="22959" b="22959"/>
          <a:stretch>
            <a:fillRect/>
          </a:stretch>
        </p:blipFill>
        <p:spPr>
          <a:xfrm>
            <a:off x="209005" y="5429636"/>
            <a:ext cx="4762500" cy="3429000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4"/>
          <a:srcRect t="21832" b="21832"/>
          <a:stretch>
            <a:fillRect/>
          </a:stretch>
        </p:blipFill>
        <p:spPr>
          <a:xfrm>
            <a:off x="13716000" y="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6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669" y="76056"/>
            <a:ext cx="15048545" cy="100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32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E6E31AF0-4F86-4323-83CF-8D9D066C0733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8BB53DB-5AA9-4113-B177-94DF73001991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23110F6-DCD2-4B00-AB30-5E46098DB4CA}"/>
              </a:ext>
            </a:extLst>
          </p:cNvPr>
          <p:cNvSpPr>
            <a:spLocks noGrp="1"/>
          </p:cNvSpPr>
          <p:nvPr/>
        </p:nvSpPr>
        <p:spPr>
          <a:xfrm>
            <a:off x="1961443" y="1816900"/>
            <a:ext cx="10306757" cy="182101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7110"/>
              </a:lnSpc>
              <a:buNone/>
              <a:defRPr sz="3825">
                <a:solidFill>
                  <a:srgbClr val="000000"/>
                </a:solidFill>
                <a:latin typeface="Georgia"/>
                <a:ea typeface="Georgia"/>
                <a:cs typeface="Georgia"/>
              </a:defRPr>
            </a:pPr>
            <a:r>
              <a:rPr sz="3825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Azienda agricola Poggione</a:t>
            </a:r>
            <a:endParaRPr sz="5078">
              <a:solidFill>
                <a:srgbClr val="000000"/>
              </a:solidFill>
              <a:latin typeface="Georgia"/>
              <a:ea typeface="Georgia"/>
              <a:cs typeface="Georgia"/>
            </a:endParaRPr>
          </a:p>
          <a:p>
            <a:pPr marL="0" lvl="0" indent="0" algn="l">
              <a:lnSpc>
                <a:spcPts val="7110"/>
              </a:lnSpc>
              <a:buNone/>
              <a:defRPr sz="3825">
                <a:solidFill>
                  <a:srgbClr val="000000"/>
                </a:solidFill>
                <a:latin typeface="Georgia"/>
                <a:ea typeface="Georgia"/>
                <a:cs typeface="Georgia"/>
              </a:defRPr>
            </a:pPr>
            <a:r>
              <a:rPr sz="3825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Sarteano (SI) · 2020</a:t>
            </a:r>
            <a:endParaRPr sz="5078">
              <a:solidFill>
                <a:srgbClr val="00000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FD6024D-926C-431A-8B3D-7FA8496F2203}"/>
              </a:ext>
            </a:extLst>
          </p:cNvPr>
          <p:cNvSpPr>
            <a:spLocks noGrp="1"/>
          </p:cNvSpPr>
          <p:nvPr/>
        </p:nvSpPr>
        <p:spPr>
          <a:xfrm>
            <a:off x="2170221" y="4387808"/>
            <a:ext cx="11089490" cy="1295932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477"/>
              </a:lnSpc>
              <a:buNone/>
              <a:defRPr sz="1725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L’azienda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agricola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e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agrituristica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valorizza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il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legname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delle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manutenzioni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forestali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producendo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il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proprio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cippato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 La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nuova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caldaia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Herz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Firematic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da 80 kW serve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abitazione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e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agriturismo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tramite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una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piccola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rete di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teleriscaldamento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16A7E8A-0EA5-45DA-92B7-25120C1EBB07}"/>
              </a:ext>
            </a:extLst>
          </p:cNvPr>
          <p:cNvSpPr>
            <a:spLocks noGrp="1"/>
          </p:cNvSpPr>
          <p:nvPr/>
        </p:nvSpPr>
        <p:spPr>
          <a:xfrm>
            <a:off x="5279849" y="6773137"/>
            <a:ext cx="11089490" cy="193713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RISULTATI CHIAVE</a:t>
            </a: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Investimento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40.000 €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Contributo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Termico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2.0: 20.500 €</a:t>
            </a: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Fabbisogno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energetico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81,6 MWh/anno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Risparmio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stimato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rispetto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al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gasolio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6.528 €/anno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Emissioni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primarie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26 vs 326 kg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CO₂eq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/MWh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3"/>
          <a:srcRect t="23563" b="23563"/>
          <a:stretch>
            <a:fillRect/>
          </a:stretch>
        </p:blipFill>
        <p:spPr>
          <a:xfrm>
            <a:off x="0" y="6858000"/>
            <a:ext cx="4762500" cy="3429000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4"/>
          <a:srcRect l="73" r="73"/>
          <a:stretch>
            <a:fillRect/>
          </a:stretch>
        </p:blipFill>
        <p:spPr>
          <a:xfrm>
            <a:off x="13716000" y="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6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174" y="666125"/>
            <a:ext cx="13441651" cy="895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11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C4A6D4A4-284A-4A40-99C3-52FE0D52E6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71292" y="84467"/>
            <a:ext cx="11797857" cy="830997"/>
          </a:xfrm>
        </p:spPr>
        <p:txBody>
          <a:bodyPr wrap="square" anchor="t">
            <a:spAutoFit/>
          </a:bodyPr>
          <a:lstStyle/>
          <a:p>
            <a:pPr algn="ctr">
              <a:spcBef>
                <a:spcPct val="50000"/>
              </a:spcBef>
              <a:buClr>
                <a:schemeClr val="bg1"/>
              </a:buClr>
              <a:buFont typeface="Times New Roman" charset="0"/>
              <a:buNone/>
              <a:defRPr/>
            </a:pPr>
            <a:endParaRPr lang="it-IT" altLang="x-none" sz="4800" dirty="0">
              <a:solidFill>
                <a:srgbClr val="7BC11B"/>
              </a:solidFill>
              <a:latin typeface="Arial" panose="020B0604020202020204" pitchFamily="34" charset="0"/>
              <a:ea typeface="MS Gothic" panose="020B0609070205080204" pitchFamily="49" charset="-128"/>
              <a:cs typeface="Arial" panose="020B0604020202020204" pitchFamily="34" charset="0"/>
            </a:endParaRPr>
          </a:p>
        </p:txBody>
      </p:sp>
      <p:sp>
        <p:nvSpPr>
          <p:cNvPr id="53250" name="Rectangle 3">
            <a:extLst>
              <a:ext uri="{FF2B5EF4-FFF2-40B4-BE49-F238E27FC236}">
                <a16:creationId xmlns:a16="http://schemas.microsoft.com/office/drawing/2014/main" id="{27160270-6950-FD4E-AB51-EC80F5807C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98743" y="2699124"/>
            <a:ext cx="11422227" cy="7469889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it-IT" altLang="it-IT" sz="2850" dirty="0">
                <a:latin typeface="Arial" panose="020B0604020202020204" pitchFamily="34" charset="0"/>
                <a:cs typeface="Arial" panose="020B0604020202020204" pitchFamily="34" charset="0"/>
              </a:rPr>
              <a:t>PEFC: acronimo per </a:t>
            </a:r>
            <a:r>
              <a:rPr lang="it-IT" altLang="it-IT" sz="2850" b="1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it-IT" altLang="it-IT" sz="2850" b="1" dirty="0"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it-IT" altLang="it-IT" sz="2850" b="1" dirty="0" err="1">
                <a:latin typeface="Arial" panose="020B0604020202020204" pitchFamily="34" charset="0"/>
                <a:cs typeface="Arial" panose="020B0604020202020204" pitchFamily="34" charset="0"/>
              </a:rPr>
              <a:t>Endorsement</a:t>
            </a:r>
            <a:r>
              <a:rPr lang="it-IT" altLang="it-IT" sz="2850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altLang="it-IT" sz="2850" b="1" dirty="0" err="1">
                <a:latin typeface="Arial" panose="020B0604020202020204" pitchFamily="34" charset="0"/>
                <a:cs typeface="Arial" panose="020B0604020202020204" pitchFamily="34" charset="0"/>
              </a:rPr>
              <a:t>Forest</a:t>
            </a:r>
            <a:r>
              <a:rPr lang="it-IT" altLang="it-IT" sz="28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2850" b="1" dirty="0" err="1">
                <a:latin typeface="Arial" panose="020B0604020202020204" pitchFamily="34" charset="0"/>
                <a:cs typeface="Arial" panose="020B0604020202020204" pitchFamily="34" charset="0"/>
              </a:rPr>
              <a:t>Certification</a:t>
            </a:r>
            <a:r>
              <a:rPr lang="it-IT" altLang="it-IT" sz="28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2850" dirty="0" err="1">
                <a:latin typeface="Arial" panose="020B0604020202020204" pitchFamily="34" charset="0"/>
                <a:cs typeface="Arial" panose="020B0604020202020204" pitchFamily="34" charset="0"/>
              </a:rPr>
              <a:t>schemes</a:t>
            </a:r>
            <a:endParaRPr lang="it-IT" altLang="it-IT" sz="2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0000"/>
              </a:buClr>
            </a:pPr>
            <a:endParaRPr lang="it-IT" altLang="it-IT" sz="2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0000"/>
              </a:buClr>
            </a:pPr>
            <a:r>
              <a:rPr lang="it-IT" altLang="it-IT" sz="2850" dirty="0">
                <a:latin typeface="Arial" panose="020B0604020202020204" pitchFamily="34" charset="0"/>
                <a:cs typeface="Arial" panose="020B0604020202020204" pitchFamily="34" charset="0"/>
              </a:rPr>
              <a:t>In Italia è stato creato nel 2001 da </a:t>
            </a:r>
            <a:r>
              <a:rPr lang="it-IT" altLang="it-IT" sz="2850" b="1" dirty="0">
                <a:latin typeface="Arial" panose="020B0604020202020204" pitchFamily="34" charset="0"/>
                <a:cs typeface="Arial" panose="020B0604020202020204" pitchFamily="34" charset="0"/>
              </a:rPr>
              <a:t>C.O.N.A.F.</a:t>
            </a:r>
            <a:r>
              <a:rPr lang="it-IT" altLang="it-IT" sz="285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it-IT" altLang="it-IT" sz="2850" b="1" dirty="0">
                <a:latin typeface="Arial" panose="020B0604020202020204" pitchFamily="34" charset="0"/>
                <a:cs typeface="Arial" panose="020B0604020202020204" pitchFamily="34" charset="0"/>
              </a:rPr>
              <a:t> Federforeste, Imprese trasformazione del legno </a:t>
            </a:r>
            <a:r>
              <a:rPr lang="it-IT" altLang="it-IT" sz="285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altLang="it-IT" sz="2850" b="1" dirty="0">
                <a:latin typeface="Arial" panose="020B0604020202020204" pitchFamily="34" charset="0"/>
                <a:cs typeface="Arial" panose="020B0604020202020204" pitchFamily="34" charset="0"/>
              </a:rPr>
              <a:t> 10 Pubbliche Amministrazioni – Regione Umbria socio fondatore</a:t>
            </a:r>
            <a:br>
              <a:rPr lang="it-IT" altLang="it-IT" sz="285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it-IT" altLang="it-IT" sz="28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0000"/>
              </a:buClr>
            </a:pPr>
            <a:r>
              <a:rPr lang="it-IT" altLang="it-IT" sz="2850" dirty="0">
                <a:latin typeface="Arial" panose="020B0604020202020204" pitchFamily="34" charset="0"/>
                <a:cs typeface="Arial" panose="020B0604020202020204" pitchFamily="34" charset="0"/>
              </a:rPr>
              <a:t>ONG con </a:t>
            </a:r>
            <a:r>
              <a:rPr lang="it-IT" altLang="it-IT" sz="2850" dirty="0" smtClean="0">
                <a:latin typeface="Arial" panose="020B0604020202020204" pitchFamily="34" charset="0"/>
                <a:cs typeface="Arial" panose="020B0604020202020204" pitchFamily="34" charset="0"/>
              </a:rPr>
              <a:t>64 </a:t>
            </a:r>
            <a:r>
              <a:rPr lang="it-IT" altLang="it-IT" sz="2850" dirty="0">
                <a:latin typeface="Arial" panose="020B0604020202020204" pitchFamily="34" charset="0"/>
                <a:cs typeface="Arial" panose="020B0604020202020204" pitchFamily="34" charset="0"/>
              </a:rPr>
              <a:t>soci, tra cui </a:t>
            </a:r>
            <a:r>
              <a:rPr lang="it-IT" altLang="it-IT" sz="2850" b="1" dirty="0">
                <a:latin typeface="Arial" panose="020B0604020202020204" pitchFamily="34" charset="0"/>
                <a:cs typeface="Arial" panose="020B0604020202020204" pitchFamily="34" charset="0"/>
              </a:rPr>
              <a:t>Legambiente, ADICONSUM, </a:t>
            </a:r>
            <a:r>
              <a:rPr lang="it-IT" altLang="it-IT" sz="2850" b="1" dirty="0">
                <a:latin typeface="Arial" panose="020B0604020202020204" pitchFamily="34" charset="0"/>
                <a:cs typeface="Arial" panose="020B0604020202020204" pitchFamily="34" charset="0"/>
              </a:rPr>
              <a:t>Confcooperative, UNCEM, Confagricoltura, </a:t>
            </a:r>
            <a:r>
              <a:rPr lang="it-IT" altLang="it-IT" sz="2850" b="1" dirty="0" err="1">
                <a:latin typeface="Arial" panose="020B0604020202020204" pitchFamily="34" charset="0"/>
                <a:cs typeface="Arial" panose="020B0604020202020204" pitchFamily="34" charset="0"/>
              </a:rPr>
              <a:t>ReteClima</a:t>
            </a:r>
            <a:r>
              <a:rPr lang="it-IT" altLang="it-IT" sz="2850" b="1" dirty="0">
                <a:latin typeface="Arial" panose="020B0604020202020204" pitchFamily="34" charset="0"/>
                <a:cs typeface="Arial" panose="020B0604020202020204" pitchFamily="34" charset="0"/>
              </a:rPr>
              <a:t>, Accademia Italiana di Scienze forestali, Nuova Economia X Tutti, ecc.</a:t>
            </a:r>
          </a:p>
          <a:p>
            <a:pPr>
              <a:buClr>
                <a:srgbClr val="FF0000"/>
              </a:buClr>
            </a:pPr>
            <a:endParaRPr lang="it-IT" altLang="it-IT" sz="28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0000"/>
              </a:buClr>
            </a:pPr>
            <a:r>
              <a:rPr lang="it-IT" altLang="it-IT" sz="28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certificazione forestale è </a:t>
            </a:r>
            <a:r>
              <a:rPr lang="it-IT" altLang="it-IT" sz="2850" b="1" dirty="0">
                <a:solidFill>
                  <a:srgbClr val="7BC1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nata per la gestione delle foreste e per la promozione del legno locale</a:t>
            </a:r>
            <a:r>
              <a:rPr lang="it-IT" altLang="it-IT" sz="28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Recentemente anche i servizi ecosistemici forestali (Carbonio, Biodiversità, Turismo, Benessere).</a:t>
            </a:r>
          </a:p>
        </p:txBody>
      </p:sp>
      <p:pic>
        <p:nvPicPr>
          <p:cNvPr id="3" name="Immagine 2" descr="Immagine che contiene testo, Carattere, logo, schermata&#10;&#10;Descrizione generata automaticamente">
            <a:extLst>
              <a:ext uri="{FF2B5EF4-FFF2-40B4-BE49-F238E27FC236}">
                <a16:creationId xmlns:a16="http://schemas.microsoft.com/office/drawing/2014/main" id="{9DA28A14-685A-EECC-A4FB-2D662FBEC7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8185" y="2699124"/>
            <a:ext cx="3821111" cy="6775683"/>
          </a:xfrm>
          <a:prstGeom prst="rect">
            <a:avLst/>
          </a:prstGeom>
        </p:spPr>
      </p:pic>
      <p:sp>
        <p:nvSpPr>
          <p:cNvPr id="2" name="Google Shape;268;p33">
            <a:extLst>
              <a:ext uri="{FF2B5EF4-FFF2-40B4-BE49-F238E27FC236}">
                <a16:creationId xmlns:a16="http://schemas.microsoft.com/office/drawing/2014/main" id="{DA7B12D9-4BD4-7E85-4A9D-07A70879D1A8}"/>
              </a:ext>
            </a:extLst>
          </p:cNvPr>
          <p:cNvSpPr txBox="1"/>
          <p:nvPr/>
        </p:nvSpPr>
        <p:spPr>
          <a:xfrm>
            <a:off x="388137" y="-23085"/>
            <a:ext cx="16180707" cy="225026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lvl="0" algn="ctr">
              <a:lnSpc>
                <a:spcPct val="90000"/>
              </a:lnSpc>
              <a:buSzPts val="5400"/>
            </a:pPr>
            <a:r>
              <a:rPr lang="it-IT" sz="52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Il sistema di certificazione </a:t>
            </a:r>
            <a:br>
              <a:rPr lang="it-IT" sz="52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it-IT" sz="525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PEFC in Italia</a:t>
            </a:r>
            <a:endParaRPr sz="525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769188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E6E31AF0-4F86-4323-83CF-8D9D066C0733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8BB53DB-5AA9-4113-B177-94DF73001991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23110F6-DCD2-4B00-AB30-5E46098DB4CA}"/>
              </a:ext>
            </a:extLst>
          </p:cNvPr>
          <p:cNvSpPr>
            <a:spLocks noGrp="1"/>
          </p:cNvSpPr>
          <p:nvPr/>
        </p:nvSpPr>
        <p:spPr>
          <a:xfrm>
            <a:off x="1425866" y="955222"/>
            <a:ext cx="10306757" cy="270891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7110"/>
              </a:lnSpc>
              <a:buNone/>
              <a:defRPr sz="3825">
                <a:solidFill>
                  <a:srgbClr val="000000"/>
                </a:solidFill>
                <a:latin typeface="Georgia"/>
                <a:ea typeface="Georgia"/>
                <a:cs typeface="Georgia"/>
              </a:defRPr>
            </a:pPr>
            <a:r>
              <a:rPr sz="3825" dirty="0" err="1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Arca</a:t>
            </a:r>
            <a:r>
              <a:rPr sz="3825" dirty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 Montana</a:t>
            </a:r>
            <a:endParaRPr sz="5078" dirty="0">
              <a:solidFill>
                <a:srgbClr val="000000"/>
              </a:solidFill>
              <a:latin typeface="Georgia"/>
              <a:ea typeface="Georgia"/>
              <a:cs typeface="Georgia"/>
            </a:endParaRPr>
          </a:p>
          <a:p>
            <a:pPr marL="0" lvl="0" indent="0" algn="l">
              <a:lnSpc>
                <a:spcPts val="7110"/>
              </a:lnSpc>
              <a:buNone/>
              <a:defRPr sz="3825">
                <a:solidFill>
                  <a:srgbClr val="000000"/>
                </a:solidFill>
                <a:latin typeface="Georgia"/>
                <a:ea typeface="Georgia"/>
                <a:cs typeface="Georgia"/>
              </a:defRPr>
            </a:pPr>
            <a:r>
              <a:rPr sz="3825" dirty="0" err="1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Montelori</a:t>
            </a:r>
            <a:r>
              <a:rPr sz="3825" dirty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, </a:t>
            </a:r>
            <a:r>
              <a:rPr sz="3825" dirty="0" err="1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Loro</a:t>
            </a:r>
            <a:r>
              <a:rPr sz="3825" dirty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 </a:t>
            </a:r>
            <a:r>
              <a:rPr sz="3825" dirty="0" err="1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Ciuffenna</a:t>
            </a:r>
            <a:r>
              <a:rPr sz="3825" dirty="0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 (AR) · 2018</a:t>
            </a:r>
            <a:endParaRPr sz="5078" dirty="0">
              <a:solidFill>
                <a:srgbClr val="00000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FD6024D-926C-431A-8B3D-7FA8496F2203}"/>
              </a:ext>
            </a:extLst>
          </p:cNvPr>
          <p:cNvSpPr>
            <a:spLocks noGrp="1"/>
          </p:cNvSpPr>
          <p:nvPr/>
        </p:nvSpPr>
        <p:spPr>
          <a:xfrm>
            <a:off x="1308071" y="3463727"/>
            <a:ext cx="11477341" cy="1309333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2477"/>
              </a:lnSpc>
              <a:buNone/>
              <a:defRPr sz="1725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L’azienda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agricola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e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agrituristica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integra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olivicoltura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e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gestione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forestale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nel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Pratomagno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 </a:t>
            </a:r>
            <a:endParaRPr lang="it-IT" sz="3200" dirty="0" smtClean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marL="0" lvl="0" indent="0" algn="l">
              <a:lnSpc>
                <a:spcPts val="2477"/>
              </a:lnSpc>
              <a:buNone/>
              <a:defRPr sz="1725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3200" dirty="0" err="1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Una</a:t>
            </a:r>
            <a:r>
              <a:rPr sz="3200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caldaia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cippato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Herz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Firematic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da 107,9 kW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riscalda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1.280 m²;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il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combustibile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A1 è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fornito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dalla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32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filiera</a:t>
            </a:r>
            <a:r>
              <a:rPr sz="32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locale.</a:t>
            </a:r>
            <a:endParaRPr sz="32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16A7E8A-0EA5-45DA-92B7-25120C1EBB07}"/>
              </a:ext>
            </a:extLst>
          </p:cNvPr>
          <p:cNvSpPr>
            <a:spLocks noGrp="1"/>
          </p:cNvSpPr>
          <p:nvPr/>
        </p:nvSpPr>
        <p:spPr>
          <a:xfrm>
            <a:off x="5580295" y="5860202"/>
            <a:ext cx="11089490" cy="1603131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4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RISULTATI CHIAVE</a:t>
            </a: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Investimento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complessivo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110.000 €</a:t>
            </a:r>
            <a:endParaRPr sz="24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Incentivo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Conto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Termico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2.0: 27.514 €</a:t>
            </a: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Risparmio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stimato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rispetto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al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gasolio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34.568,50 €/anno</a:t>
            </a:r>
            <a:endParaRPr sz="24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Rientro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semplice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con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incentivo</a:t>
            </a:r>
            <a:r>
              <a:rPr sz="24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circa 2,4 </a:t>
            </a:r>
            <a:r>
              <a:rPr sz="24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anni</a:t>
            </a:r>
            <a:endParaRPr sz="24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3"/>
          <a:srcRect t="23255" b="23255"/>
          <a:stretch>
            <a:fillRect/>
          </a:stretch>
        </p:blipFill>
        <p:spPr>
          <a:xfrm>
            <a:off x="339634" y="5860202"/>
            <a:ext cx="4762500" cy="3429000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4"/>
          <a:srcRect l="16134" r="16134"/>
          <a:stretch>
            <a:fillRect/>
          </a:stretch>
        </p:blipFill>
        <p:spPr>
          <a:xfrm>
            <a:off x="13480868" y="235132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6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E6E31AF0-4F86-4323-83CF-8D9D066C0733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8BB53DB-5AA9-4113-B177-94DF73001991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A23110F6-DCD2-4B00-AB30-5E46098DB4CA}"/>
              </a:ext>
            </a:extLst>
          </p:cNvPr>
          <p:cNvSpPr>
            <a:spLocks noGrp="1"/>
          </p:cNvSpPr>
          <p:nvPr/>
        </p:nvSpPr>
        <p:spPr>
          <a:xfrm>
            <a:off x="1961443" y="1816900"/>
            <a:ext cx="10306757" cy="1821011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7110"/>
              </a:lnSpc>
              <a:buNone/>
              <a:defRPr sz="3825">
                <a:solidFill>
                  <a:srgbClr val="000000"/>
                </a:solidFill>
                <a:latin typeface="Georgia"/>
                <a:ea typeface="Georgia"/>
                <a:cs typeface="Georgia"/>
              </a:defRPr>
            </a:pPr>
            <a:r>
              <a:rPr sz="3825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Casolare privato</a:t>
            </a:r>
            <a:endParaRPr sz="5078">
              <a:solidFill>
                <a:srgbClr val="000000"/>
              </a:solidFill>
              <a:latin typeface="Georgia"/>
              <a:ea typeface="Georgia"/>
              <a:cs typeface="Georgia"/>
            </a:endParaRPr>
          </a:p>
          <a:p>
            <a:pPr marL="0" lvl="0" indent="0" algn="l">
              <a:lnSpc>
                <a:spcPts val="7110"/>
              </a:lnSpc>
              <a:buNone/>
              <a:defRPr sz="3825">
                <a:solidFill>
                  <a:srgbClr val="000000"/>
                </a:solidFill>
                <a:latin typeface="Georgia"/>
                <a:ea typeface="Georgia"/>
                <a:cs typeface="Georgia"/>
              </a:defRPr>
            </a:pPr>
            <a:r>
              <a:rPr sz="3825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Monte San Savino (AR) · 2021</a:t>
            </a:r>
            <a:endParaRPr sz="5078">
              <a:solidFill>
                <a:srgbClr val="000000"/>
              </a:solidFill>
              <a:latin typeface="Georgia"/>
              <a:ea typeface="Georgia"/>
              <a:cs typeface="Georgia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FD6024D-926C-431A-8B3D-7FA8496F2203}"/>
              </a:ext>
            </a:extLst>
          </p:cNvPr>
          <p:cNvSpPr>
            <a:spLocks noGrp="1"/>
          </p:cNvSpPr>
          <p:nvPr/>
        </p:nvSpPr>
        <p:spPr>
          <a:xfrm>
            <a:off x="2170221" y="4387808"/>
            <a:ext cx="11089490" cy="975332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477"/>
              </a:lnSpc>
              <a:buNone/>
              <a:defRPr sz="1725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La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ristrutturazione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di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un’abitazione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di 400 m² ha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sostituito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il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GPL con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una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caldaia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 pellet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Ökofen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Pellematic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Condens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da 22 kW,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integrata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con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fotovoltaico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e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collegata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alla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casa da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una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minirete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di 25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metri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16A7E8A-0EA5-45DA-92B7-25120C1EBB07}"/>
              </a:ext>
            </a:extLst>
          </p:cNvPr>
          <p:cNvSpPr>
            <a:spLocks noGrp="1"/>
          </p:cNvSpPr>
          <p:nvPr/>
        </p:nvSpPr>
        <p:spPr>
          <a:xfrm>
            <a:off x="5279849" y="6773137"/>
            <a:ext cx="11089490" cy="1937133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b="1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RISULTATI CHIAVE</a:t>
            </a: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Impianto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termico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ultimato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luglio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2021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Rendimento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della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caldaia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107%</a:t>
            </a: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Incentivo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Ecobonus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65% in 10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anni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Risparmio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pellet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rispetto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al GPL: 1.281,68 €/anno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477"/>
              </a:lnSpc>
              <a:buNone/>
              <a:defRPr sz="150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• CO₂ </a:t>
            </a:r>
            <a:r>
              <a:rPr sz="2800" dirty="0" err="1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evitata</a:t>
            </a:r>
            <a:r>
              <a:rPr sz="2800" dirty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circa 3,62 t/anno</a:t>
            </a:r>
            <a:endParaRPr sz="28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3"/>
          <a:srcRect l="3910" r="3910"/>
          <a:stretch>
            <a:fillRect/>
          </a:stretch>
        </p:blipFill>
        <p:spPr>
          <a:xfrm>
            <a:off x="0" y="6858000"/>
            <a:ext cx="4762500" cy="3429000"/>
          </a:xfrm>
          <a:prstGeom prst="rect">
            <a:avLst/>
          </a:prstGeom>
        </p:spPr>
      </p:pic>
      <p:pic>
        <p:nvPicPr>
          <p:cNvPr id="17" name="Immagine 16"/>
          <p:cNvPicPr>
            <a:picLocks noChangeAspect="1"/>
          </p:cNvPicPr>
          <p:nvPr/>
        </p:nvPicPr>
        <p:blipFill>
          <a:blip r:embed="rId4"/>
          <a:srcRect t="5080" b="5080"/>
          <a:stretch>
            <a:fillRect/>
          </a:stretch>
        </p:blipFill>
        <p:spPr>
          <a:xfrm>
            <a:off x="13716000" y="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65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egnaposto piè di pagina 2"/>
          <p:cNvSpPr txBox="1">
            <a:spLocks noGrp="1"/>
          </p:cNvSpPr>
          <p:nvPr/>
        </p:nvSpPr>
        <p:spPr bwMode="auto">
          <a:xfrm>
            <a:off x="14973300" y="9601201"/>
            <a:ext cx="228600" cy="1857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fld id="{A9AB1C16-3A8B-45F0-A49E-9B068AD8E2A0}" type="slidenum">
              <a:rPr lang="en-GB" altLang="it-IT" sz="1350">
                <a:solidFill>
                  <a:srgbClr val="CC3300"/>
                </a:solidFill>
                <a:latin typeface="TimesNewRomanPSMT"/>
                <a:cs typeface="Times New Roman" panose="02020603050405020304" pitchFamily="18" charset="0"/>
              </a:rPr>
              <a:pPr algn="ctr" eaLnBrk="1" hangingPunct="1"/>
              <a:t>22</a:t>
            </a:fld>
            <a:endParaRPr lang="en-GB" altLang="it-IT" sz="1350">
              <a:solidFill>
                <a:srgbClr val="CC3300"/>
              </a:solidFill>
              <a:latin typeface="TimesNewRomanPSMT"/>
              <a:cs typeface="Times New Roman" panose="02020603050405020304" pitchFamily="18" charset="0"/>
            </a:endParaRPr>
          </a:p>
        </p:txBody>
      </p:sp>
      <p:sp>
        <p:nvSpPr>
          <p:cNvPr id="92164" name="Text Box 7"/>
          <p:cNvSpPr txBox="1">
            <a:spLocks noChangeArrowheads="1"/>
          </p:cNvSpPr>
          <p:nvPr/>
        </p:nvSpPr>
        <p:spPr bwMode="auto">
          <a:xfrm>
            <a:off x="3598070" y="340520"/>
            <a:ext cx="11887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it-IT" altLang="it-IT" sz="4800" b="1">
                <a:latin typeface="TimesNewRomanPSMT"/>
                <a:cs typeface="Times New Roman" panose="02020603050405020304" pitchFamily="18" charset="0"/>
              </a:rPr>
              <a:t>Sistemi di Certificazione della filiera</a:t>
            </a:r>
          </a:p>
        </p:txBody>
      </p:sp>
      <p:sp>
        <p:nvSpPr>
          <p:cNvPr id="92165" name="Text Box 8"/>
          <p:cNvSpPr txBox="1">
            <a:spLocks noChangeArrowheads="1"/>
          </p:cNvSpPr>
          <p:nvPr/>
        </p:nvSpPr>
        <p:spPr bwMode="auto">
          <a:xfrm>
            <a:off x="1241713" y="5360196"/>
            <a:ext cx="6048375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it-IT" altLang="it-IT" sz="3600" i="1" dirty="0" err="1">
                <a:latin typeface="TimesNewRomanPSMT"/>
                <a:cs typeface="Times New Roman" panose="02020603050405020304" pitchFamily="18" charset="0"/>
              </a:rPr>
              <a:t>Programme</a:t>
            </a:r>
            <a:r>
              <a:rPr lang="it-IT" altLang="it-IT" sz="3600" i="1" dirty="0">
                <a:latin typeface="TimesNewRomanPSMT"/>
                <a:cs typeface="Times New Roman" panose="02020603050405020304" pitchFamily="18" charset="0"/>
              </a:rPr>
              <a:t> for </a:t>
            </a:r>
            <a:r>
              <a:rPr lang="it-IT" altLang="it-IT" sz="3600" i="1" dirty="0" err="1">
                <a:latin typeface="TimesNewRomanPSMT"/>
                <a:cs typeface="Times New Roman" panose="02020603050405020304" pitchFamily="18" charset="0"/>
              </a:rPr>
              <a:t>Endorsement</a:t>
            </a:r>
            <a:r>
              <a:rPr lang="it-IT" altLang="it-IT" sz="3600" i="1" dirty="0">
                <a:latin typeface="TimesNewRomanPSMT"/>
                <a:cs typeface="Times New Roman" panose="02020603050405020304" pitchFamily="18" charset="0"/>
              </a:rPr>
              <a:t> of </a:t>
            </a:r>
            <a:r>
              <a:rPr lang="it-IT" altLang="it-IT" sz="3600" i="1" dirty="0" err="1">
                <a:latin typeface="TimesNewRomanPSMT"/>
                <a:cs typeface="Times New Roman" panose="02020603050405020304" pitchFamily="18" charset="0"/>
              </a:rPr>
              <a:t>Forest</a:t>
            </a:r>
            <a:r>
              <a:rPr lang="it-IT" altLang="it-IT" sz="3600" i="1" dirty="0">
                <a:latin typeface="TimesNewRomanPSMT"/>
                <a:cs typeface="Times New Roman" panose="02020603050405020304" pitchFamily="18" charset="0"/>
              </a:rPr>
              <a:t> </a:t>
            </a:r>
            <a:r>
              <a:rPr lang="it-IT" altLang="it-IT" sz="3600" i="1" dirty="0" err="1">
                <a:latin typeface="TimesNewRomanPSMT"/>
                <a:cs typeface="Times New Roman" panose="02020603050405020304" pitchFamily="18" charset="0"/>
              </a:rPr>
              <a:t>Certification</a:t>
            </a:r>
            <a:endParaRPr lang="it-IT" altLang="it-IT" sz="3600" i="1" dirty="0">
              <a:latin typeface="TimesNewRomanPSMT"/>
              <a:cs typeface="Times New Roman" panose="02020603050405020304" pitchFamily="18" charset="0"/>
            </a:endParaRPr>
          </a:p>
        </p:txBody>
      </p:sp>
      <p:sp>
        <p:nvSpPr>
          <p:cNvPr id="92166" name="Text Box 9"/>
          <p:cNvSpPr txBox="1">
            <a:spLocks noChangeArrowheads="1"/>
          </p:cNvSpPr>
          <p:nvPr/>
        </p:nvSpPr>
        <p:spPr bwMode="auto">
          <a:xfrm>
            <a:off x="8062913" y="5310187"/>
            <a:ext cx="295513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it-IT" altLang="it-IT" sz="3600" i="1">
                <a:latin typeface="TimesNewRomanPSMT"/>
                <a:cs typeface="Times New Roman" panose="02020603050405020304" pitchFamily="18" charset="0"/>
              </a:rPr>
              <a:t>Forest Stewardship Council</a:t>
            </a:r>
          </a:p>
        </p:txBody>
      </p:sp>
      <p:pic>
        <p:nvPicPr>
          <p:cNvPr id="92167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375" y="2183607"/>
            <a:ext cx="2412207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8" name="Picture 2" descr="Certificazione Enplu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8588" y="7358063"/>
            <a:ext cx="41433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69" name="Picture 3" descr="Certificazione Biomassplu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4802" y="2302670"/>
            <a:ext cx="3286125" cy="305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70" name="CasellaDiTesto 1"/>
          <p:cNvSpPr txBox="1">
            <a:spLocks noChangeArrowheads="1"/>
          </p:cNvSpPr>
          <p:nvPr/>
        </p:nvSpPr>
        <p:spPr bwMode="auto">
          <a:xfrm>
            <a:off x="2024743" y="7548563"/>
            <a:ext cx="899330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t-IT" altLang="it-IT" sz="3600" dirty="0" err="1">
                <a:latin typeface="Times New Roman" panose="02020603050405020304" pitchFamily="18" charset="0"/>
                <a:cs typeface="Arial" panose="020B0604020202020204" pitchFamily="34" charset="0"/>
              </a:rPr>
              <a:t>ENplus</a:t>
            </a:r>
            <a:r>
              <a:rPr lang="it-IT" altLang="it-IT" sz="3600" dirty="0">
                <a:latin typeface="Times New Roman" panose="02020603050405020304" pitchFamily="18" charset="0"/>
                <a:cs typeface="Arial" panose="020B0604020202020204" pitchFamily="34" charset="0"/>
              </a:rPr>
              <a:t>® certificazione del pellet, controllato lungo tutta la filiera, dalla materia prima fino alla vendita o alla consegna al consumatore finale.</a:t>
            </a:r>
          </a:p>
        </p:txBody>
      </p:sp>
      <p:sp>
        <p:nvSpPr>
          <p:cNvPr id="92171" name="CasellaDiTesto 2"/>
          <p:cNvSpPr txBox="1">
            <a:spLocks noChangeArrowheads="1"/>
          </p:cNvSpPr>
          <p:nvPr/>
        </p:nvSpPr>
        <p:spPr bwMode="auto">
          <a:xfrm>
            <a:off x="11975739" y="5360196"/>
            <a:ext cx="5995121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it-IT" altLang="it-IT" sz="3600" dirty="0">
                <a:latin typeface="Times New Roman" panose="02020603050405020304" pitchFamily="18" charset="0"/>
                <a:cs typeface="Arial" panose="020B0604020202020204" pitchFamily="34" charset="0"/>
              </a:rPr>
              <a:t>schema di certificazione volontario di legna da ardere, </a:t>
            </a:r>
            <a:r>
              <a:rPr lang="it-IT" altLang="it-IT" sz="3600" dirty="0" err="1">
                <a:latin typeface="Times New Roman" panose="02020603050405020304" pitchFamily="18" charset="0"/>
                <a:cs typeface="Arial" panose="020B0604020202020204" pitchFamily="34" charset="0"/>
              </a:rPr>
              <a:t>cippato</a:t>
            </a:r>
            <a:r>
              <a:rPr lang="it-IT" altLang="it-IT" sz="3600" dirty="0">
                <a:latin typeface="Times New Roman" panose="02020603050405020304" pitchFamily="18" charset="0"/>
                <a:cs typeface="Arial" panose="020B0604020202020204" pitchFamily="34" charset="0"/>
              </a:rPr>
              <a:t> e bricchette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6994" y="2154829"/>
            <a:ext cx="2343477" cy="2905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238743"/>
      </p:ext>
    </p:extLst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0" grpId="0"/>
      <p:bldP spid="9217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47266A2E-8F3E-4B1D-9A72-021C75375D4F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42E2C00-BF61-46B7-A050-5DF561E82CF9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7F838E73-C7A1-4341-A044-DD3EF943DFC0}"/>
              </a:ext>
            </a:extLst>
          </p:cNvPr>
          <p:cNvSpPr>
            <a:spLocks noGrp="1"/>
          </p:cNvSpPr>
          <p:nvPr/>
        </p:nvSpPr>
        <p:spPr>
          <a:xfrm>
            <a:off x="1961442" y="1809584"/>
            <a:ext cx="5887157" cy="223138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8692"/>
              </a:lnSpc>
              <a:buNone/>
            </a:pPr>
            <a:r>
              <a:rPr sz="6208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Sostenibilità Ambientale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7821504-78F5-4975-AFFE-10C54100A9BA}"/>
              </a:ext>
            </a:extLst>
          </p:cNvPr>
          <p:cNvSpPr>
            <a:spLocks noGrp="1"/>
          </p:cNvSpPr>
          <p:nvPr/>
        </p:nvSpPr>
        <p:spPr>
          <a:xfrm>
            <a:off x="1961443" y="4791520"/>
            <a:ext cx="6823164" cy="3658892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3251"/>
              </a:lnSpc>
              <a:buNone/>
            </a:pPr>
            <a:r>
              <a:rPr sz="2322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Ricambio tecnologico: sostituzione di camini aperti con stufe e caldaie moderne a basse emissioni, promosso da AIEL.</a:t>
            </a:r>
          </a:p>
          <a:p>
            <a:pPr marL="0" lvl="0" indent="0" algn="l">
              <a:lnSpc>
                <a:spcPts val="3251"/>
              </a:lnSpc>
              <a:buNone/>
            </a:pPr>
            <a:r>
              <a:rPr sz="2322">
                <a:solidFill>
                  <a:srgbClr val="000000"/>
                </a:solidFill>
                <a:latin typeface="Roboto"/>
                <a:ea typeface="Roboto"/>
                <a:cs typeface="Roboto"/>
              </a:rPr>
              <a:t>Gestione forestale attiva: accelera il rinnovo del bosco e potenzia la capacità di assorbimento della CO₂ rispetto alle foreste abbandonate.</a:t>
            </a:r>
          </a:p>
          <a:p>
            <a:pPr marL="0" lvl="0" indent="0" algn="l">
              <a:lnSpc>
                <a:spcPts val="3251"/>
              </a:lnSpc>
              <a:buNone/>
            </a:pPr>
            <a:r>
              <a:rPr sz="2322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Il ciclo del carbonio: la biomassa locale utilizzata in impianti efficienti è carbonio-neutrale nel medio periodo.</a:t>
            </a:r>
          </a:p>
        </p:txBody>
      </p:sp>
      <p:pic>
        <p:nvPicPr>
          <p:cNvPr id="14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5241" y="1208082"/>
            <a:ext cx="8643400" cy="8048738"/>
          </a:xfrm>
          <a:prstGeom prst="rect">
            <a:avLst/>
          </a:prstGeom>
        </p:spPr>
      </p:pic>
      <p:sp>
        <p:nvSpPr>
          <p:cNvPr id="8" name="Freeform 8">
            <a:extLst>
              <a:ext uri="{FF2B5EF4-FFF2-40B4-BE49-F238E27FC236}">
                <a16:creationId xmlns:a16="http://schemas.microsoft.com/office/drawing/2014/main" id="{47634B45-8510-4B57-9EDB-2239F0D69EC5}"/>
              </a:ext>
            </a:extLst>
          </p:cNvPr>
          <p:cNvSpPr>
            <a:spLocks noGrp="1"/>
          </p:cNvSpPr>
          <p:nvPr/>
        </p:nvSpPr>
        <p:spPr>
          <a:xfrm rot="1801966">
            <a:off x="-2737069" y="-3673918"/>
            <a:ext cx="5474138" cy="7347837"/>
          </a:xfrm>
          <a:custGeom>
            <a:avLst/>
            <a:gdLst/>
            <a:ahLst/>
            <a:cxnLst/>
            <a:rect l="l" t="t" r="r" b="b"/>
            <a:pathLst>
              <a:path w="5474138" h="7347837">
                <a:moveTo>
                  <a:pt x="0" y="0"/>
                </a:moveTo>
                <a:lnTo>
                  <a:pt x="5474138" y="0"/>
                </a:lnTo>
                <a:lnTo>
                  <a:pt x="5474138" y="7347836"/>
                </a:lnTo>
                <a:lnTo>
                  <a:pt x="0" y="73478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7688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50DDD93C-E08E-424E-9EFF-7BA9CCD7B866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48EAEF3-C3A0-486D-8719-D7A0D90201BF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907DC48-5A3D-4BC5-9AC1-837AC4775751}"/>
              </a:ext>
            </a:extLst>
          </p:cNvPr>
          <p:cNvSpPr>
            <a:spLocks noGrp="1"/>
          </p:cNvSpPr>
          <p:nvPr/>
        </p:nvSpPr>
        <p:spPr>
          <a:xfrm rot="-5147881">
            <a:off x="11596582" y="-3845294"/>
            <a:ext cx="5864055" cy="7858030"/>
          </a:xfrm>
          <a:custGeom>
            <a:avLst/>
            <a:gdLst/>
            <a:ahLst/>
            <a:cxnLst/>
            <a:rect l="l" t="t" r="r" b="b"/>
            <a:pathLst>
              <a:path w="5864055" h="7858030">
                <a:moveTo>
                  <a:pt x="0" y="0"/>
                </a:moveTo>
                <a:lnTo>
                  <a:pt x="5864055" y="0"/>
                </a:lnTo>
                <a:lnTo>
                  <a:pt x="5864055" y="7858030"/>
                </a:lnTo>
                <a:lnTo>
                  <a:pt x="0" y="785803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0923C-7BA4-451F-B817-6DAB7EA33962}"/>
              </a:ext>
            </a:extLst>
          </p:cNvPr>
          <p:cNvSpPr>
            <a:spLocks noGrp="1"/>
          </p:cNvSpPr>
          <p:nvPr/>
        </p:nvSpPr>
        <p:spPr>
          <a:xfrm>
            <a:off x="1711354" y="1596455"/>
            <a:ext cx="7051645" cy="223138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8692"/>
              </a:lnSpc>
              <a:buNone/>
            </a:pPr>
            <a:r>
              <a:rPr sz="6208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Conclusioni e Prospettive Future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D2811139-C6F2-44FD-8628-3D0BC487728C}"/>
              </a:ext>
            </a:extLst>
          </p:cNvPr>
          <p:cNvSpPr>
            <a:spLocks noGrp="1"/>
          </p:cNvSpPr>
          <p:nvPr/>
        </p:nvSpPr>
        <p:spPr>
          <a:xfrm>
            <a:off x="6926918" y="4519653"/>
            <a:ext cx="4549107" cy="4070745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957"/>
              </a:lnSpc>
              <a:buNone/>
            </a:pPr>
            <a:r>
              <a:rPr sz="2112">
                <a:solidFill>
                  <a:srgbClr val="000000"/>
                </a:solidFill>
                <a:latin typeface="Roboto"/>
                <a:ea typeface="Roboto"/>
                <a:cs typeface="Roboto"/>
              </a:rPr>
              <a:t>La filiera bosco-legno-energia è un asset strategico per la transizione energetica delle aree rurali appenniniche, non una risorsa del passato.</a:t>
            </a:r>
          </a:p>
          <a:p>
            <a:pPr marL="0" lvl="0" indent="0" algn="l">
              <a:lnSpc>
                <a:spcPts val="2957"/>
              </a:lnSpc>
              <a:buNone/>
            </a:pPr>
            <a:r>
              <a:rPr sz="2112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→ Attuare i piani forestali regionali tramite i fondi CSR</a:t>
            </a:r>
          </a:p>
          <a:p>
            <a:pPr marL="0" lvl="0" indent="0" algn="l">
              <a:lnSpc>
                <a:spcPts val="2957"/>
              </a:lnSpc>
              <a:buNone/>
            </a:pPr>
            <a:r>
              <a:rPr sz="2112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→ Semplificare l'iter burocratico per i piani di gestione forestale</a:t>
            </a:r>
          </a:p>
          <a:p>
            <a:pPr marL="0" lvl="0" indent="0" algn="l">
              <a:lnSpc>
                <a:spcPts val="2957"/>
              </a:lnSpc>
              <a:buNone/>
            </a:pPr>
            <a:r>
              <a:rPr sz="2112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→ Incentivi mirati per la certificazione di biocarburanti e imprese forestali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DAF5C4C-AA96-4160-9174-97AF1566BBA9}"/>
              </a:ext>
            </a:extLst>
          </p:cNvPr>
          <p:cNvSpPr>
            <a:spLocks noGrp="1"/>
          </p:cNvSpPr>
          <p:nvPr/>
        </p:nvSpPr>
        <p:spPr>
          <a:xfrm>
            <a:off x="12084688" y="4519653"/>
            <a:ext cx="4549107" cy="3434017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957"/>
              </a:lnSpc>
              <a:buNone/>
            </a:pP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Un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futuro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possibile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:</a:t>
            </a:r>
          </a:p>
          <a:p>
            <a:pPr marL="0" lvl="0" indent="0" algn="l">
              <a:lnSpc>
                <a:spcPts val="2957"/>
              </a:lnSpc>
              <a:buNone/>
            </a:pP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✦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Comunità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appenniniche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energeticamente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autonome</a:t>
            </a:r>
            <a:endParaRPr sz="2112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957"/>
              </a:lnSpc>
              <a:buNone/>
            </a:pP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✦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Foreste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gestite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,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sicure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e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produttive</a:t>
            </a:r>
            <a:endParaRPr sz="2112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957"/>
              </a:lnSpc>
              <a:buNone/>
            </a:pP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✦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Economia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locale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rigenerata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da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una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filiera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corta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 e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sostenibile</a:t>
            </a:r>
            <a:endParaRPr sz="2112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957"/>
              </a:lnSpc>
              <a:buNone/>
            </a:pPr>
            <a:endParaRPr lang="it-IT" sz="2112" dirty="0" smtClean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  <a:p>
            <a:pPr marL="0" lvl="0" indent="0" algn="l">
              <a:lnSpc>
                <a:spcPts val="2957"/>
              </a:lnSpc>
              <a:buNone/>
            </a:pPr>
            <a:r>
              <a:rPr sz="2112" dirty="0" err="1" smtClean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Fonti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: </a:t>
            </a:r>
            <a:r>
              <a:rPr sz="2112" dirty="0" err="1">
                <a:solidFill>
                  <a:srgbClr val="000000"/>
                </a:solidFill>
                <a:latin typeface="Roboto"/>
                <a:ea typeface="Roboto"/>
                <a:cs typeface="Roboto"/>
              </a:rPr>
              <a:t>QualEnergia</a:t>
            </a:r>
            <a:r>
              <a:rPr sz="2112" dirty="0">
                <a:solidFill>
                  <a:srgbClr val="000000"/>
                </a:solidFill>
                <a:latin typeface="Roboto"/>
                <a:ea typeface="Roboto"/>
                <a:cs typeface="Roboto"/>
              </a:rPr>
              <a:t>, energiadallegno.it, AIEL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3C15D3B-F183-42E1-94E0-114BF4E4749D}"/>
              </a:ext>
            </a:extLst>
          </p:cNvPr>
          <p:cNvSpPr>
            <a:spLocks noGrp="1"/>
          </p:cNvSpPr>
          <p:nvPr/>
        </p:nvSpPr>
        <p:spPr>
          <a:xfrm rot="10241789">
            <a:off x="312013" y="4614529"/>
            <a:ext cx="5547252" cy="6734146"/>
          </a:xfrm>
          <a:custGeom>
            <a:avLst/>
            <a:gdLst/>
            <a:ahLst/>
            <a:cxnLst/>
            <a:rect l="l" t="t" r="r" b="b"/>
            <a:pathLst>
              <a:path w="5547252" h="6734146">
                <a:moveTo>
                  <a:pt x="0" y="0"/>
                </a:moveTo>
                <a:lnTo>
                  <a:pt x="5547252" y="0"/>
                </a:lnTo>
                <a:lnTo>
                  <a:pt x="5547252" y="6734146"/>
                </a:lnTo>
                <a:lnTo>
                  <a:pt x="0" y="67341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3492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it-IT" altLang="it-IT" sz="7200" dirty="0">
                <a:solidFill>
                  <a:srgbClr val="92D050"/>
                </a:solidFill>
              </a:rPr>
              <a:t>Grazie per l’attenzione</a:t>
            </a:r>
            <a:r>
              <a:rPr lang="it-IT" altLang="it-IT" sz="7200" dirty="0">
                <a:solidFill>
                  <a:srgbClr val="92D050"/>
                </a:solidFill>
              </a:rPr>
              <a:t>!</a:t>
            </a:r>
            <a:endParaRPr lang="it-IT" altLang="it-IT" sz="7200" dirty="0">
              <a:solidFill>
                <a:srgbClr val="92D05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794905" y="6125442"/>
            <a:ext cx="6281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/>
              <a:t>Antonio </a:t>
            </a:r>
            <a:r>
              <a:rPr lang="it-IT" sz="3600" b="1" dirty="0" err="1"/>
              <a:t>Brunori</a:t>
            </a:r>
            <a:endParaRPr lang="it-IT" sz="3600" b="1" dirty="0"/>
          </a:p>
          <a:p>
            <a:r>
              <a:rPr lang="it-IT" sz="3600" b="1" dirty="0">
                <a:hlinkClick r:id="rId3"/>
              </a:rPr>
              <a:t>info@pefc.it</a:t>
            </a:r>
            <a:r>
              <a:rPr lang="it-IT" sz="3600" b="1" dirty="0"/>
              <a:t> 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19027414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22" y="501649"/>
            <a:ext cx="17780135" cy="557703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41" y="-187382"/>
            <a:ext cx="16661822" cy="10659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35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024" y="466634"/>
            <a:ext cx="9810977" cy="896311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0775" y="466634"/>
            <a:ext cx="8822943" cy="915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24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A6E00E-781F-6A5C-0CBF-DA6910A81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1E185A-778A-1DEC-3DAC-1631BE93F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568A2B2-6A4C-E248-8BC5-EC4E97366CFB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FA10249A-6036-5BD1-8849-4769D275A41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246" y="-1"/>
            <a:ext cx="9040569" cy="12789488"/>
          </a:xfrm>
          <a:prstGeom prst="rect">
            <a:avLst/>
          </a:prstGeom>
        </p:spPr>
      </p:pic>
      <p:sp>
        <p:nvSpPr>
          <p:cNvPr id="8" name="Segnaposto contenuto 2"/>
          <p:cNvSpPr txBox="1">
            <a:spLocks/>
          </p:cNvSpPr>
          <p:nvPr/>
        </p:nvSpPr>
        <p:spPr>
          <a:xfrm>
            <a:off x="10488268" y="2444302"/>
            <a:ext cx="6220640" cy="4764880"/>
          </a:xfrm>
          <a:prstGeom prst="rect">
            <a:avLst/>
          </a:prstGeom>
        </p:spPr>
        <p:txBody>
          <a:bodyPr vert="horz" lIns="91440" tIns="45720" rIns="91440" bIns="45720">
            <a:normAutofit fontScale="55000" lnSpcReduction="20000"/>
          </a:bodyPr>
          <a:lstStyle>
            <a:lvl1pPr marL="342900" indent="-342900" algn="l" defTabSz="914400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1pPr>
            <a:lvl2pPr marL="742950" indent="-285750" algn="l" defTabSz="914400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2pPr>
            <a:lvl3pPr marL="1143000" indent="-228600" algn="l" defTabSz="914400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3pPr>
            <a:lvl4pPr marL="1600200" indent="-228600" algn="l" defTabSz="914400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4pPr>
            <a:lvl5pPr marL="2057400" indent="-228600" algn="l" defTabSz="914400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5pPr>
            <a:lvl6pPr marL="2514600" indent="-228600" algn="l" defTabSz="914400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it-IT" altLang="it-IT" sz="5100" dirty="0" smtClean="0"/>
              <a:t>La superficie forestale in Italia ha raggiunto i 11,9 milioni di ettari (39% del territorio nazionale) crescendo di quasi l’8% dal 2005 al 2023.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altLang="it-IT" sz="5100" dirty="0" smtClean="0"/>
              <a:t>Negli ultimi trenta anni i boschi hanno conquistato oltre 3 milioni di ettari e oggi coprono più di un </a:t>
            </a:r>
            <a:r>
              <a:rPr lang="it-IT" altLang="it-IT" sz="5100" b="1" dirty="0" smtClean="0"/>
              <a:t>terzo della superficie totale nazionale</a:t>
            </a:r>
            <a:r>
              <a:rPr lang="it-IT" altLang="it-IT" sz="5100" dirty="0" smtClean="0"/>
              <a:t>. 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it-IT" altLang="it-IT" sz="5100" dirty="0"/>
          </a:p>
          <a:p>
            <a:pPr algn="just">
              <a:buFont typeface="Arial" panose="020B0604020202020204" pitchFamily="34" charset="0"/>
              <a:buChar char="•"/>
            </a:pPr>
            <a:r>
              <a:rPr lang="it-IT" altLang="it-IT" sz="5100" dirty="0" smtClean="0"/>
              <a:t>Rapporto «Foreste in Comune» di PEFC, Uncem e Legambiente.</a:t>
            </a:r>
          </a:p>
          <a:p>
            <a:pPr>
              <a:buFont typeface="Arial" panose="020B0604020202020204" pitchFamily="34" charset="0"/>
              <a:buChar char="•"/>
            </a:pPr>
            <a:endParaRPr lang="it-IT" altLang="it-IT" dirty="0" smtClean="0"/>
          </a:p>
          <a:p>
            <a:pPr>
              <a:buFont typeface="Arial" panose="020B0604020202020204" pitchFamily="34" charset="0"/>
              <a:buChar char="•"/>
            </a:pPr>
            <a:endParaRPr lang="it-IT" altLang="it-IT" dirty="0" smtClean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CFC584F-8E8F-9152-3E0E-DB6C350E6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821" y="19912"/>
            <a:ext cx="12064179" cy="1054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85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E154B8-C0A2-C2B8-8957-9DED3A7F8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44F9B4-F7D4-8DDF-EDBE-DCC6C0D54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68266" y="6081190"/>
            <a:ext cx="12736287" cy="4107842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4547D87-FD45-7612-2F09-35BCAC3378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533"/>
          <a:stretch>
            <a:fillRect/>
          </a:stretch>
        </p:blipFill>
        <p:spPr>
          <a:xfrm>
            <a:off x="2955995" y="97970"/>
            <a:ext cx="12736289" cy="9698282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2F553EAB-B2A3-9403-DF1F-DA7006694C2D}"/>
              </a:ext>
            </a:extLst>
          </p:cNvPr>
          <p:cNvSpPr/>
          <p:nvPr/>
        </p:nvSpPr>
        <p:spPr>
          <a:xfrm>
            <a:off x="13215933" y="0"/>
            <a:ext cx="3003801" cy="99256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/>
          </a:p>
        </p:txBody>
      </p:sp>
    </p:spTree>
    <p:extLst>
      <p:ext uri="{BB962C8B-B14F-4D97-AF65-F5344CB8AC3E}">
        <p14:creationId xmlns:p14="http://schemas.microsoft.com/office/powerpoint/2010/main" val="86639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F8B9FB3E-3DFD-B543-A368-E0C115466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0168" y="339594"/>
            <a:ext cx="12722180" cy="9607812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087BC11C-419C-A929-B2E8-30DE46A17B7D}"/>
              </a:ext>
            </a:extLst>
          </p:cNvPr>
          <p:cNvSpPr/>
          <p:nvPr/>
        </p:nvSpPr>
        <p:spPr>
          <a:xfrm>
            <a:off x="10264877" y="339594"/>
            <a:ext cx="2905434" cy="99474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700"/>
          </a:p>
        </p:txBody>
      </p:sp>
    </p:spTree>
    <p:extLst>
      <p:ext uri="{BB962C8B-B14F-4D97-AF65-F5344CB8AC3E}">
        <p14:creationId xmlns:p14="http://schemas.microsoft.com/office/powerpoint/2010/main" val="198175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Amb Figura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50" y="1945483"/>
            <a:ext cx="12906375" cy="784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Text Box 3"/>
          <p:cNvSpPr txBox="1">
            <a:spLocks noChangeArrowheads="1"/>
          </p:cNvSpPr>
          <p:nvPr/>
        </p:nvSpPr>
        <p:spPr bwMode="auto">
          <a:xfrm>
            <a:off x="2662238" y="390526"/>
            <a:ext cx="12853988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altLang="it-IT" sz="3900" b="1"/>
              <a:t>La legna da ardere diminuisce la propria importanza; di conseguenza diminuiscono i boschi cedui</a:t>
            </a:r>
          </a:p>
        </p:txBody>
      </p:sp>
    </p:spTree>
    <p:extLst>
      <p:ext uri="{BB962C8B-B14F-4D97-AF65-F5344CB8AC3E}">
        <p14:creationId xmlns:p14="http://schemas.microsoft.com/office/powerpoint/2010/main" val="214199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>
            <a:extLst>
              <a:ext uri="{FF2B5EF4-FFF2-40B4-BE49-F238E27FC236}">
                <a16:creationId xmlns:a16="http://schemas.microsoft.com/office/drawing/2014/main" id="{D4535EE0-A0A3-4B37-9BC3-050DBD1BE059}"/>
              </a:ext>
            </a:extLst>
          </p:cNvPr>
          <p:cNvSpPr>
            <a:spLocks noGrp="1"/>
          </p:cNvSpPr>
          <p:nvPr/>
        </p:nvSpPr>
        <p:spPr>
          <a:xfrm>
            <a:off x="930587" y="774910"/>
            <a:ext cx="16426826" cy="8737180"/>
          </a:xfrm>
          <a:custGeom>
            <a:avLst/>
            <a:gdLst/>
            <a:ahLst/>
            <a:cxnLst/>
            <a:rect l="l" t="t" r="r" b="b"/>
            <a:pathLst>
              <a:path w="5488952" h="2919490">
                <a:moveTo>
                  <a:pt x="8955" y="0"/>
                </a:moveTo>
                <a:lnTo>
                  <a:pt x="5479997" y="0"/>
                </a:lnTo>
                <a:cubicBezTo>
                  <a:pt x="5484943" y="0"/>
                  <a:pt x="5488952" y="4009"/>
                  <a:pt x="5488952" y="8955"/>
                </a:cubicBezTo>
                <a:lnTo>
                  <a:pt x="5488952" y="2910536"/>
                </a:lnTo>
                <a:cubicBezTo>
                  <a:pt x="5488952" y="2912911"/>
                  <a:pt x="5488008" y="2915188"/>
                  <a:pt x="5486329" y="2916868"/>
                </a:cubicBezTo>
                <a:cubicBezTo>
                  <a:pt x="5484650" y="2918547"/>
                  <a:pt x="5482372" y="2919490"/>
                  <a:pt x="5479997" y="2919490"/>
                </a:cubicBezTo>
                <a:lnTo>
                  <a:pt x="8955" y="2919490"/>
                </a:lnTo>
                <a:cubicBezTo>
                  <a:pt x="6580" y="2919490"/>
                  <a:pt x="4302" y="2918547"/>
                  <a:pt x="2623" y="2916868"/>
                </a:cubicBezTo>
                <a:cubicBezTo>
                  <a:pt x="943" y="2915188"/>
                  <a:pt x="0" y="2912911"/>
                  <a:pt x="0" y="2910536"/>
                </a:cubicBezTo>
                <a:lnTo>
                  <a:pt x="0" y="8955"/>
                </a:lnTo>
                <a:cubicBezTo>
                  <a:pt x="0" y="6580"/>
                  <a:pt x="943" y="4302"/>
                  <a:pt x="2623" y="2623"/>
                </a:cubicBezTo>
                <a:cubicBezTo>
                  <a:pt x="4302" y="943"/>
                  <a:pt x="6580" y="0"/>
                  <a:pt x="8955" y="0"/>
                </a:cubicBezTo>
                <a:close/>
              </a:path>
            </a:pathLst>
          </a:custGeom>
          <a:gradFill rotWithShape="1">
            <a:gsLst>
              <a:gs pos="0">
                <a:srgbClr val="DBFFDD">
                  <a:alpha val="53000"/>
                </a:srgbClr>
              </a:gs>
              <a:gs pos="50000">
                <a:srgbClr val="EEFFEC">
                  <a:alpha val="53000"/>
                </a:srgbClr>
              </a:gs>
              <a:gs pos="100000">
                <a:srgbClr val="FFFFFF">
                  <a:alpha val="53000"/>
                </a:srgbClr>
              </a:gs>
            </a:gsLst>
            <a:path path="circle">
              <a:fillToRect l="50000" t="50000" r="50000" b="50000"/>
            </a:path>
          </a:gradFill>
        </p:spPr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C2AF822-7BDD-4AC4-A231-828EE862EEB7}"/>
              </a:ext>
            </a:extLst>
          </p:cNvPr>
          <p:cNvSpPr>
            <a:spLocks noGrp="1"/>
          </p:cNvSpPr>
          <p:nvPr/>
        </p:nvSpPr>
        <p:spPr>
          <a:xfrm>
            <a:off x="930587" y="689394"/>
            <a:ext cx="16426826" cy="8822696"/>
          </a:xfrm>
          <a:prstGeom prst="rect">
            <a:avLst/>
          </a:prstGeom>
        </p:spPr>
        <p:txBody>
          <a:bodyPr lIns="27242" tIns="27242" rIns="27242" bIns="27242" anchor="ctr"/>
          <a:lstStyle/>
          <a:p>
            <a:pPr marL="0" lvl="0" indent="0" algn="ctr">
              <a:lnSpc>
                <a:spcPts val="2177"/>
              </a:lnSpc>
              <a:spcBef>
                <a:spcPct val="0"/>
              </a:spcBef>
              <a:buNone/>
            </a:pPr>
            <a:endParaRPr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CC27722-C2B3-4303-B252-71049DEFF996}"/>
              </a:ext>
            </a:extLst>
          </p:cNvPr>
          <p:cNvSpPr>
            <a:spLocks noGrp="1"/>
          </p:cNvSpPr>
          <p:nvPr/>
        </p:nvSpPr>
        <p:spPr>
          <a:xfrm rot="-5147881">
            <a:off x="11813673" y="-1616618"/>
            <a:ext cx="5864055" cy="6447922"/>
          </a:xfrm>
          <a:custGeom>
            <a:avLst/>
            <a:gdLst/>
            <a:ahLst/>
            <a:cxnLst/>
            <a:rect l="l" t="t" r="r" b="b"/>
            <a:pathLst>
              <a:path w="5864055" h="6447922">
                <a:moveTo>
                  <a:pt x="0" y="0"/>
                </a:moveTo>
                <a:lnTo>
                  <a:pt x="5864055" y="0"/>
                </a:lnTo>
                <a:lnTo>
                  <a:pt x="5864055" y="6447923"/>
                </a:lnTo>
                <a:lnTo>
                  <a:pt x="0" y="64479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C868819-54EB-4468-886D-FBA94C6EB639}"/>
              </a:ext>
            </a:extLst>
          </p:cNvPr>
          <p:cNvSpPr>
            <a:spLocks noGrp="1"/>
          </p:cNvSpPr>
          <p:nvPr/>
        </p:nvSpPr>
        <p:spPr>
          <a:xfrm>
            <a:off x="1711354" y="1596455"/>
            <a:ext cx="7508845" cy="2231380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marL="0" lvl="0" indent="0" algn="l">
              <a:lnSpc>
                <a:spcPts val="8692"/>
              </a:lnSpc>
              <a:buNone/>
            </a:pPr>
            <a:r>
              <a:rPr sz="6208">
                <a:solidFill>
                  <a:srgbClr val="000000"/>
                </a:solidFill>
                <a:latin typeface="Georgia"/>
                <a:ea typeface="Georgia"/>
                <a:cs typeface="Georgia"/>
              </a:rPr>
              <a:t>Il Quadro Nazionale della Filiera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08311B8-8DC4-4F61-BB96-753133507415}"/>
              </a:ext>
            </a:extLst>
          </p:cNvPr>
          <p:cNvSpPr>
            <a:spLocks noGrp="1"/>
          </p:cNvSpPr>
          <p:nvPr/>
        </p:nvSpPr>
        <p:spPr>
          <a:xfrm>
            <a:off x="1768505" y="4519653"/>
            <a:ext cx="4549107" cy="350822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🏭 14.000+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Imprese attive nel settore bosco-legno-energia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💶 4 miliardi €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Ricavi complessivi generati dalla filiera nazionale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👷 72.000+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Addetti totali impiegati lungo tutta la filiera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Fonte: AIEL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14D3EA2-448C-429A-8742-3AC5E01D62D4}"/>
              </a:ext>
            </a:extLst>
          </p:cNvPr>
          <p:cNvSpPr>
            <a:spLocks noGrp="1"/>
          </p:cNvSpPr>
          <p:nvPr/>
        </p:nvSpPr>
        <p:spPr>
          <a:xfrm>
            <a:off x="6926918" y="4519653"/>
            <a:ext cx="4549107" cy="315711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🌲 Il Paradosso Italiano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La superficie forestale italiana è raddoppiata negli ultimi 50 anni, eppure il tasso di prelievo del legno rimane tra il 18% e il 34% dell'incremento annuo.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Media UE: 62%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I boschi italiani soffrono di abbandono, non di sfruttamento eccessivo.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Fonte: Il Sole 24 Ore, AIEL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80C26B2-68AA-40DB-995D-648E0ABA5C1F}"/>
              </a:ext>
            </a:extLst>
          </p:cNvPr>
          <p:cNvSpPr>
            <a:spLocks noGrp="1"/>
          </p:cNvSpPr>
          <p:nvPr/>
        </p:nvSpPr>
        <p:spPr>
          <a:xfrm>
            <a:off x="12084688" y="4519653"/>
            <a:ext cx="4549107" cy="3859336"/>
          </a:xfrm>
          <a:prstGeom prst="rect">
            <a:avLst/>
          </a:prstGeom>
        </p:spPr>
        <p:txBody>
          <a:bodyPr lIns="0" tIns="0" rIns="0" bIns="0" anchor="t">
            <a:spAutoFit/>
          </a:bodyPr>
          <a:lstStyle/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📌 Messaggio Chiave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Un patrimonio forestale in crescita costante rimane largamente inutilizzato.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Attivare la filiera significa: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• Ridurre il rischio idrogeologico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• Creare occupazione locale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• Sostituire combustibili fossili importati con biomassa locale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• Contribuire alla transizione energetica delle aree interne appenniniche</a:t>
            </a:r>
          </a:p>
          <a:p>
            <a:pPr marL="0" lvl="0" indent="0" algn="l">
              <a:lnSpc>
                <a:spcPts val="2783"/>
              </a:lnSpc>
              <a:buNone/>
            </a:pPr>
            <a:r>
              <a:rPr sz="1988">
                <a:solidFill>
                  <a:srgbClr val="000000"/>
                </a:solidFill>
                <a:latin typeface="Roboto"/>
                <a:ea typeface="Roboto"/>
                <a:cs typeface="Roboto"/>
              </a:rPr>
              <a:t>Fonte: AIEL, Il Sole 24 Ore</a:t>
            </a:r>
          </a:p>
        </p:txBody>
      </p:sp>
    </p:spTree>
    <p:extLst>
      <p:ext uri="{BB962C8B-B14F-4D97-AF65-F5344CB8AC3E}">
        <p14:creationId xmlns:p14="http://schemas.microsoft.com/office/powerpoint/2010/main" val="112949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00f4b9ca497edbfb93e19289768c024cbd9a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1501</Words>
  <Application>Microsoft Office PowerPoint</Application>
  <DocSecurity>0</DocSecurity>
  <PresentationFormat>Personalizzato</PresentationFormat>
  <Paragraphs>159</Paragraphs>
  <Slides>25</Slides>
  <Notes>18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4" baseType="lpstr">
      <vt:lpstr>Times New Roman</vt:lpstr>
      <vt:lpstr>Arial Unicode MS</vt:lpstr>
      <vt:lpstr>Calibri</vt:lpstr>
      <vt:lpstr>Roboto</vt:lpstr>
      <vt:lpstr>Georgia</vt:lpstr>
      <vt:lpstr>TimesNewRomanPSMT</vt:lpstr>
      <vt:lpstr>MS Gothic</vt:lpstr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Utente Windows</cp:lastModifiedBy>
  <cp:revision>18</cp:revision>
  <dcterms:created xsi:type="dcterms:W3CDTF">2026-09-01T10:38:22Z</dcterms:created>
  <dcterms:modified xsi:type="dcterms:W3CDTF">2026-09-01T11:53:14Z</dcterms:modified>
</cp:coreProperties>
</file>