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03" r:id="rId1"/>
  </p:sldMasterIdLst>
  <p:notesMasterIdLst>
    <p:notesMasterId r:id="rId20"/>
  </p:notesMasterIdLst>
  <p:sldIdLst>
    <p:sldId id="469" r:id="rId2"/>
    <p:sldId id="512" r:id="rId3"/>
    <p:sldId id="513" r:id="rId4"/>
    <p:sldId id="516" r:id="rId5"/>
    <p:sldId id="518" r:id="rId6"/>
    <p:sldId id="517" r:id="rId7"/>
    <p:sldId id="515" r:id="rId8"/>
    <p:sldId id="506" r:id="rId9"/>
    <p:sldId id="520" r:id="rId10"/>
    <p:sldId id="510" r:id="rId11"/>
    <p:sldId id="470" r:id="rId12"/>
    <p:sldId id="503" r:id="rId13"/>
    <p:sldId id="508" r:id="rId14"/>
    <p:sldId id="519" r:id="rId15"/>
    <p:sldId id="504" r:id="rId16"/>
    <p:sldId id="507" r:id="rId17"/>
    <p:sldId id="423" r:id="rId18"/>
    <p:sldId id="502" r:id="rId19"/>
  </p:sldIdLst>
  <p:sldSz cx="12192000" cy="6858000"/>
  <p:notesSz cx="7099300" cy="102346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039" userDrawn="1">
          <p15:clr>
            <a:srgbClr val="A4A3A4"/>
          </p15:clr>
        </p15:guide>
        <p15:guide id="2" pos="234" userDrawn="1">
          <p15:clr>
            <a:srgbClr val="A4A3A4"/>
          </p15:clr>
        </p15:guide>
        <p15:guide id="3" orient="horz" pos="73" userDrawn="1">
          <p15:clr>
            <a:srgbClr val="A4A3A4"/>
          </p15:clr>
        </p15:guide>
        <p15:guide id="4" pos="9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196519"/>
    <a:srgbClr val="0E880E"/>
    <a:srgbClr val="860000"/>
    <a:srgbClr val="F973E6"/>
    <a:srgbClr val="FCB6F2"/>
    <a:srgbClr val="ED9DE2"/>
    <a:srgbClr val="B981B9"/>
    <a:srgbClr val="FCFC00"/>
    <a:srgbClr val="A2D5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Stile medio 1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Stile medio 3 - Colore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73" autoAdjust="0"/>
    <p:restoredTop sz="94660"/>
  </p:normalViewPr>
  <p:slideViewPr>
    <p:cSldViewPr snapToGrid="0" snapToObjects="1">
      <p:cViewPr varScale="1">
        <p:scale>
          <a:sx n="75" d="100"/>
          <a:sy n="75" d="100"/>
        </p:scale>
        <p:origin x="1190" y="43"/>
      </p:cViewPr>
      <p:guideLst>
        <p:guide orient="horz" pos="5039"/>
        <p:guide pos="234"/>
        <p:guide orient="horz" pos="73"/>
        <p:guide pos="9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5131" cy="512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anose="02020603050405020304" pitchFamily="18" charset="0"/>
              </a:defRPr>
            </a:lvl1pPr>
          </a:lstStyle>
          <a:p>
            <a:endParaRPr lang="it-IT" altLang="it-IT"/>
          </a:p>
        </p:txBody>
      </p:sp>
      <p:sp>
        <p:nvSpPr>
          <p:cNvPr id="3075" name="Rectangle 3"/>
          <p:cNvSpPr>
            <a:spLocks noGrp="1" noChangeArrowheads="1"/>
          </p:cNvSpPr>
          <p:nvPr>
            <p:ph type="dt" idx="1"/>
          </p:nvPr>
        </p:nvSpPr>
        <p:spPr bwMode="auto">
          <a:xfrm>
            <a:off x="4022629" y="0"/>
            <a:ext cx="3076671" cy="512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anose="02020603050405020304" pitchFamily="18" charset="0"/>
              </a:defRPr>
            </a:lvl1pPr>
          </a:lstStyle>
          <a:p>
            <a:endParaRPr lang="en-US" altLang="it-IT"/>
          </a:p>
        </p:txBody>
      </p:sp>
      <p:sp>
        <p:nvSpPr>
          <p:cNvPr id="3076" name="Rectangle 4"/>
          <p:cNvSpPr>
            <a:spLocks noGrp="1" noRot="1" noChangeAspect="1" noChangeArrowheads="1" noTextEdit="1"/>
          </p:cNvSpPr>
          <p:nvPr>
            <p:ph type="sldImg" idx="2"/>
          </p:nvPr>
        </p:nvSpPr>
        <p:spPr bwMode="auto">
          <a:xfrm>
            <a:off x="139700" y="768350"/>
            <a:ext cx="6819900" cy="383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077" name="Rectangle 5"/>
          <p:cNvSpPr>
            <a:spLocks noGrp="1" noChangeArrowheads="1" noTextEdit="1"/>
          </p:cNvSpPr>
          <p:nvPr>
            <p:ph type="body" sz="quarter" idx="3"/>
          </p:nvPr>
        </p:nvSpPr>
        <p:spPr bwMode="auto">
          <a:xfrm>
            <a:off x="945957" y="4858396"/>
            <a:ext cx="5207386" cy="4607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gli stili del testo dello schema</a:t>
            </a:r>
          </a:p>
          <a:p>
            <a:pPr lvl="0"/>
            <a:r>
              <a:rPr lang="it-IT" altLang="it-IT"/>
              <a:t>Secondo livello</a:t>
            </a:r>
          </a:p>
          <a:p>
            <a:pPr lvl="0"/>
            <a:r>
              <a:rPr lang="it-IT" altLang="it-IT"/>
              <a:t>Terzo livello</a:t>
            </a:r>
          </a:p>
          <a:p>
            <a:pPr lvl="0"/>
            <a:r>
              <a:rPr lang="it-IT" altLang="it-IT"/>
              <a:t>Quarto livello</a:t>
            </a:r>
          </a:p>
          <a:p>
            <a:pPr lvl="0"/>
            <a:r>
              <a:rPr lang="it-IT" altLang="it-IT"/>
              <a:t>Quinto livello</a:t>
            </a:r>
          </a:p>
        </p:txBody>
      </p:sp>
      <p:sp>
        <p:nvSpPr>
          <p:cNvPr id="3078" name="Rectangle 6"/>
          <p:cNvSpPr>
            <a:spLocks noGrp="1" noChangeArrowheads="1"/>
          </p:cNvSpPr>
          <p:nvPr>
            <p:ph type="ftr" sz="quarter" idx="4"/>
          </p:nvPr>
        </p:nvSpPr>
        <p:spPr bwMode="auto">
          <a:xfrm>
            <a:off x="0" y="9720175"/>
            <a:ext cx="3075131" cy="514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anose="02020603050405020304" pitchFamily="18" charset="0"/>
              </a:defRPr>
            </a:lvl1pPr>
          </a:lstStyle>
          <a:p>
            <a:endParaRPr lang="it-IT" altLang="it-IT"/>
          </a:p>
        </p:txBody>
      </p:sp>
      <p:sp>
        <p:nvSpPr>
          <p:cNvPr id="3079" name="Rectangle 7"/>
          <p:cNvSpPr>
            <a:spLocks noGrp="1" noChangeArrowheads="1"/>
          </p:cNvSpPr>
          <p:nvPr>
            <p:ph type="sldNum" sz="quarter" idx="5"/>
          </p:nvPr>
        </p:nvSpPr>
        <p:spPr bwMode="auto">
          <a:xfrm>
            <a:off x="4022629" y="9720175"/>
            <a:ext cx="3076671" cy="514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fld id="{B1C9F951-DF28-4C23-8D78-70252CFC2923}" type="slidenum">
              <a:rPr lang="it-IT" altLang="it-IT"/>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1C9F951-DF28-4C23-8D78-70252CFC2923}" type="slidenum">
              <a:rPr lang="it-IT" altLang="it-IT" smtClean="0"/>
              <a:pPr/>
              <a:t>1</a:t>
            </a:fld>
            <a:endParaRPr lang="it-IT" altLang="it-IT"/>
          </a:p>
        </p:txBody>
      </p:sp>
    </p:spTree>
    <p:extLst>
      <p:ext uri="{BB962C8B-B14F-4D97-AF65-F5344CB8AC3E}">
        <p14:creationId xmlns:p14="http://schemas.microsoft.com/office/powerpoint/2010/main" val="1486922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1C9F951-DF28-4C23-8D78-70252CFC2923}" type="slidenum">
              <a:rPr lang="it-IT" altLang="it-IT" smtClean="0"/>
              <a:pPr/>
              <a:t>3</a:t>
            </a:fld>
            <a:endParaRPr lang="it-IT" altLang="it-IT"/>
          </a:p>
        </p:txBody>
      </p:sp>
    </p:spTree>
    <p:extLst>
      <p:ext uri="{BB962C8B-B14F-4D97-AF65-F5344CB8AC3E}">
        <p14:creationId xmlns:p14="http://schemas.microsoft.com/office/powerpoint/2010/main" val="1685626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1B689-E6EB-FE89-69C3-83A4E3843FC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0FFF0C4-48D7-8F39-680E-DDBCDC72D0C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63E3EB2-F3CB-A595-5CE3-8F9336EB14DF}"/>
              </a:ext>
            </a:extLst>
          </p:cNvPr>
          <p:cNvSpPr>
            <a:spLocks noGrp="1"/>
          </p:cNvSpPr>
          <p:nvPr>
            <p:ph type="body" idx="1"/>
          </p:nvPr>
        </p:nvSpPr>
        <p:spPr/>
        <p:txBody>
          <a:bodyPr/>
          <a:lstStyle/>
          <a:p>
            <a:r>
              <a:rPr lang="it-IT" dirty="0" err="1"/>
              <a:t>Styczen</a:t>
            </a:r>
            <a:r>
              <a:rPr lang="it-IT" dirty="0"/>
              <a:t> ME, Morgan RPC (1995). </a:t>
            </a:r>
            <a:r>
              <a:rPr lang="it-IT" i="1" dirty="0"/>
              <a:t>Engineering </a:t>
            </a:r>
            <a:r>
              <a:rPr lang="it-IT" i="1" dirty="0" err="1"/>
              <a:t>properties</a:t>
            </a:r>
            <a:r>
              <a:rPr lang="it-IT" i="1" dirty="0"/>
              <a:t> of </a:t>
            </a:r>
            <a:r>
              <a:rPr lang="it-IT" i="1" dirty="0" err="1"/>
              <a:t>vegetation</a:t>
            </a:r>
            <a:r>
              <a:rPr lang="it-IT" dirty="0"/>
              <a:t>. In: </a:t>
            </a:r>
            <a:r>
              <a:rPr lang="it-IT" i="1" dirty="0" err="1"/>
              <a:t>Slope</a:t>
            </a:r>
            <a:r>
              <a:rPr lang="it-IT" i="1" dirty="0"/>
              <a:t> </a:t>
            </a:r>
            <a:r>
              <a:rPr lang="it-IT" i="1" dirty="0" err="1"/>
              <a:t>stabilization</a:t>
            </a:r>
            <a:r>
              <a:rPr lang="it-IT" i="1" dirty="0"/>
              <a:t> and </a:t>
            </a:r>
            <a:r>
              <a:rPr lang="it-IT" i="1" dirty="0" err="1"/>
              <a:t>erosion</a:t>
            </a:r>
            <a:r>
              <a:rPr lang="it-IT" i="1" dirty="0"/>
              <a:t> control: A </a:t>
            </a:r>
            <a:r>
              <a:rPr lang="it-IT" i="1" dirty="0" err="1"/>
              <a:t>bioengineering</a:t>
            </a:r>
            <a:r>
              <a:rPr lang="it-IT" i="1" dirty="0"/>
              <a:t> </a:t>
            </a:r>
            <a:r>
              <a:rPr lang="it-IT" i="1" dirty="0" err="1"/>
              <a:t>approach</a:t>
            </a:r>
            <a:r>
              <a:rPr lang="it-IT" i="1" dirty="0"/>
              <a:t> </a:t>
            </a:r>
            <a:r>
              <a:rPr lang="it-IT" dirty="0"/>
              <a:t>(Morgan &amp; </a:t>
            </a:r>
            <a:r>
              <a:rPr lang="it-IT" dirty="0" err="1"/>
              <a:t>Rickson</a:t>
            </a:r>
            <a:r>
              <a:rPr lang="it-IT" dirty="0"/>
              <a:t> </a:t>
            </a:r>
            <a:r>
              <a:rPr lang="it-IT" dirty="0" err="1"/>
              <a:t>eds</a:t>
            </a:r>
            <a:r>
              <a:rPr lang="it-IT" dirty="0"/>
              <a:t>). E &amp; FN </a:t>
            </a:r>
            <a:r>
              <a:rPr lang="it-IT" dirty="0" err="1"/>
              <a:t>Spon</a:t>
            </a:r>
            <a:r>
              <a:rPr lang="it-IT" dirty="0"/>
              <a:t>, London, pp. 2-58.</a:t>
            </a:r>
          </a:p>
        </p:txBody>
      </p:sp>
      <p:sp>
        <p:nvSpPr>
          <p:cNvPr id="4" name="Segnaposto numero diapositiva 3">
            <a:extLst>
              <a:ext uri="{FF2B5EF4-FFF2-40B4-BE49-F238E27FC236}">
                <a16:creationId xmlns:a16="http://schemas.microsoft.com/office/drawing/2014/main" id="{73F52E1F-8991-1C59-7076-198F9FD7BC27}"/>
              </a:ext>
            </a:extLst>
          </p:cNvPr>
          <p:cNvSpPr>
            <a:spLocks noGrp="1"/>
          </p:cNvSpPr>
          <p:nvPr>
            <p:ph type="sldNum" sz="quarter" idx="5"/>
          </p:nvPr>
        </p:nvSpPr>
        <p:spPr/>
        <p:txBody>
          <a:bodyPr/>
          <a:lstStyle/>
          <a:p>
            <a:fld id="{61A09855-519A-4C44-BE52-8B1C3910CEE5}" type="slidenum">
              <a:rPr lang="it-IT" altLang="it-IT" smtClean="0"/>
              <a:pPr/>
              <a:t>7</a:t>
            </a:fld>
            <a:endParaRPr lang="it-IT" altLang="it-IT"/>
          </a:p>
        </p:txBody>
      </p:sp>
    </p:spTree>
    <p:extLst>
      <p:ext uri="{BB962C8B-B14F-4D97-AF65-F5344CB8AC3E}">
        <p14:creationId xmlns:p14="http://schemas.microsoft.com/office/powerpoint/2010/main" val="98396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Styczen</a:t>
            </a:r>
            <a:r>
              <a:rPr lang="it-IT" dirty="0"/>
              <a:t> ME, Morgan RPC (1995). </a:t>
            </a:r>
            <a:r>
              <a:rPr lang="it-IT" i="1" dirty="0"/>
              <a:t>Engineering </a:t>
            </a:r>
            <a:r>
              <a:rPr lang="it-IT" i="1" dirty="0" err="1"/>
              <a:t>properties</a:t>
            </a:r>
            <a:r>
              <a:rPr lang="it-IT" i="1" dirty="0"/>
              <a:t> of </a:t>
            </a:r>
            <a:r>
              <a:rPr lang="it-IT" i="1" dirty="0" err="1"/>
              <a:t>vegetation</a:t>
            </a:r>
            <a:r>
              <a:rPr lang="it-IT" dirty="0"/>
              <a:t>. In: </a:t>
            </a:r>
            <a:r>
              <a:rPr lang="it-IT" i="1" dirty="0" err="1"/>
              <a:t>Slope</a:t>
            </a:r>
            <a:r>
              <a:rPr lang="it-IT" i="1" dirty="0"/>
              <a:t> </a:t>
            </a:r>
            <a:r>
              <a:rPr lang="it-IT" i="1" dirty="0" err="1"/>
              <a:t>stabilization</a:t>
            </a:r>
            <a:r>
              <a:rPr lang="it-IT" i="1" dirty="0"/>
              <a:t> and </a:t>
            </a:r>
            <a:r>
              <a:rPr lang="it-IT" i="1" dirty="0" err="1"/>
              <a:t>erosion</a:t>
            </a:r>
            <a:r>
              <a:rPr lang="it-IT" i="1" dirty="0"/>
              <a:t> control: A </a:t>
            </a:r>
            <a:r>
              <a:rPr lang="it-IT" i="1" dirty="0" err="1"/>
              <a:t>bioengineering</a:t>
            </a:r>
            <a:r>
              <a:rPr lang="it-IT" i="1" dirty="0"/>
              <a:t> </a:t>
            </a:r>
            <a:r>
              <a:rPr lang="it-IT" i="1" dirty="0" err="1"/>
              <a:t>approach</a:t>
            </a:r>
            <a:r>
              <a:rPr lang="it-IT" i="1" dirty="0"/>
              <a:t> </a:t>
            </a:r>
            <a:r>
              <a:rPr lang="it-IT" dirty="0"/>
              <a:t>(Morgan &amp; </a:t>
            </a:r>
            <a:r>
              <a:rPr lang="it-IT" dirty="0" err="1"/>
              <a:t>Rickson</a:t>
            </a:r>
            <a:r>
              <a:rPr lang="it-IT" dirty="0"/>
              <a:t> </a:t>
            </a:r>
            <a:r>
              <a:rPr lang="it-IT" dirty="0" err="1"/>
              <a:t>eds</a:t>
            </a:r>
            <a:r>
              <a:rPr lang="it-IT" dirty="0"/>
              <a:t>). E &amp; FN </a:t>
            </a:r>
            <a:r>
              <a:rPr lang="it-IT" dirty="0" err="1"/>
              <a:t>Spon</a:t>
            </a:r>
            <a:r>
              <a:rPr lang="it-IT" dirty="0"/>
              <a:t>, London, pp. 2-58.</a:t>
            </a:r>
          </a:p>
        </p:txBody>
      </p:sp>
      <p:sp>
        <p:nvSpPr>
          <p:cNvPr id="4" name="Segnaposto numero diapositiva 3"/>
          <p:cNvSpPr>
            <a:spLocks noGrp="1"/>
          </p:cNvSpPr>
          <p:nvPr>
            <p:ph type="sldNum" sz="quarter" idx="5"/>
          </p:nvPr>
        </p:nvSpPr>
        <p:spPr/>
        <p:txBody>
          <a:bodyPr/>
          <a:lstStyle/>
          <a:p>
            <a:fld id="{61A09855-519A-4C44-BE52-8B1C3910CEE5}" type="slidenum">
              <a:rPr lang="it-IT" altLang="it-IT" smtClean="0"/>
              <a:pPr/>
              <a:t>8</a:t>
            </a:fld>
            <a:endParaRPr lang="it-IT" altLang="it-IT"/>
          </a:p>
        </p:txBody>
      </p:sp>
    </p:spTree>
    <p:extLst>
      <p:ext uri="{BB962C8B-B14F-4D97-AF65-F5344CB8AC3E}">
        <p14:creationId xmlns:p14="http://schemas.microsoft.com/office/powerpoint/2010/main" val="1649965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DD9E2-8B5B-F3E8-80AB-416872B7D98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4817CA8-1D4A-9613-69DC-7F47874B706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38A3B01-71A7-8236-29B1-2518F62C8953}"/>
              </a:ext>
            </a:extLst>
          </p:cNvPr>
          <p:cNvSpPr>
            <a:spLocks noGrp="1"/>
          </p:cNvSpPr>
          <p:nvPr>
            <p:ph type="body" idx="1"/>
          </p:nvPr>
        </p:nvSpPr>
        <p:spPr/>
        <p:txBody>
          <a:bodyPr/>
          <a:lstStyle/>
          <a:p>
            <a:r>
              <a:rPr lang="it-IT" dirty="0" err="1"/>
              <a:t>Styczen</a:t>
            </a:r>
            <a:r>
              <a:rPr lang="it-IT" dirty="0"/>
              <a:t> ME, Morgan RPC (1995). </a:t>
            </a:r>
            <a:r>
              <a:rPr lang="it-IT" i="1" dirty="0"/>
              <a:t>Engineering </a:t>
            </a:r>
            <a:r>
              <a:rPr lang="it-IT" i="1" dirty="0" err="1"/>
              <a:t>properties</a:t>
            </a:r>
            <a:r>
              <a:rPr lang="it-IT" i="1" dirty="0"/>
              <a:t> of </a:t>
            </a:r>
            <a:r>
              <a:rPr lang="it-IT" i="1" dirty="0" err="1"/>
              <a:t>vegetation</a:t>
            </a:r>
            <a:r>
              <a:rPr lang="it-IT" dirty="0"/>
              <a:t>. In: </a:t>
            </a:r>
            <a:r>
              <a:rPr lang="it-IT" i="1" dirty="0" err="1"/>
              <a:t>Slope</a:t>
            </a:r>
            <a:r>
              <a:rPr lang="it-IT" i="1" dirty="0"/>
              <a:t> </a:t>
            </a:r>
            <a:r>
              <a:rPr lang="it-IT" i="1" dirty="0" err="1"/>
              <a:t>stabilization</a:t>
            </a:r>
            <a:r>
              <a:rPr lang="it-IT" i="1" dirty="0"/>
              <a:t> and </a:t>
            </a:r>
            <a:r>
              <a:rPr lang="it-IT" i="1" dirty="0" err="1"/>
              <a:t>erosion</a:t>
            </a:r>
            <a:r>
              <a:rPr lang="it-IT" i="1" dirty="0"/>
              <a:t> control: A </a:t>
            </a:r>
            <a:r>
              <a:rPr lang="it-IT" i="1" dirty="0" err="1"/>
              <a:t>bioengineering</a:t>
            </a:r>
            <a:r>
              <a:rPr lang="it-IT" i="1" dirty="0"/>
              <a:t> </a:t>
            </a:r>
            <a:r>
              <a:rPr lang="it-IT" i="1" dirty="0" err="1"/>
              <a:t>approach</a:t>
            </a:r>
            <a:r>
              <a:rPr lang="it-IT" i="1" dirty="0"/>
              <a:t> </a:t>
            </a:r>
            <a:r>
              <a:rPr lang="it-IT" dirty="0"/>
              <a:t>(Morgan &amp; </a:t>
            </a:r>
            <a:r>
              <a:rPr lang="it-IT" dirty="0" err="1"/>
              <a:t>Rickson</a:t>
            </a:r>
            <a:r>
              <a:rPr lang="it-IT" dirty="0"/>
              <a:t> </a:t>
            </a:r>
            <a:r>
              <a:rPr lang="it-IT" dirty="0" err="1"/>
              <a:t>eds</a:t>
            </a:r>
            <a:r>
              <a:rPr lang="it-IT" dirty="0"/>
              <a:t>). E &amp; FN </a:t>
            </a:r>
            <a:r>
              <a:rPr lang="it-IT" dirty="0" err="1"/>
              <a:t>Spon</a:t>
            </a:r>
            <a:r>
              <a:rPr lang="it-IT" dirty="0"/>
              <a:t>, London, pp. 2-58.</a:t>
            </a:r>
          </a:p>
        </p:txBody>
      </p:sp>
      <p:sp>
        <p:nvSpPr>
          <p:cNvPr id="4" name="Segnaposto numero diapositiva 3">
            <a:extLst>
              <a:ext uri="{FF2B5EF4-FFF2-40B4-BE49-F238E27FC236}">
                <a16:creationId xmlns:a16="http://schemas.microsoft.com/office/drawing/2014/main" id="{9368B160-A8F5-2E1B-2419-026302ADD285}"/>
              </a:ext>
            </a:extLst>
          </p:cNvPr>
          <p:cNvSpPr>
            <a:spLocks noGrp="1"/>
          </p:cNvSpPr>
          <p:nvPr>
            <p:ph type="sldNum" sz="quarter" idx="5"/>
          </p:nvPr>
        </p:nvSpPr>
        <p:spPr/>
        <p:txBody>
          <a:bodyPr/>
          <a:lstStyle/>
          <a:p>
            <a:fld id="{61A09855-519A-4C44-BE52-8B1C3910CEE5}" type="slidenum">
              <a:rPr lang="it-IT" altLang="it-IT" smtClean="0"/>
              <a:pPr/>
              <a:t>9</a:t>
            </a:fld>
            <a:endParaRPr lang="it-IT" altLang="it-IT"/>
          </a:p>
        </p:txBody>
      </p:sp>
    </p:spTree>
    <p:extLst>
      <p:ext uri="{BB962C8B-B14F-4D97-AF65-F5344CB8AC3E}">
        <p14:creationId xmlns:p14="http://schemas.microsoft.com/office/powerpoint/2010/main" val="2664595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B926E-50AE-215B-A180-8FA7B04434C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A781320-6034-031B-E64A-9A4180F529F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3F7B917-4522-14E6-14A8-92D729BECE1E}"/>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CA5A8A1D-6F20-99F1-8728-E848BF175546}"/>
              </a:ext>
            </a:extLst>
          </p:cNvPr>
          <p:cNvSpPr>
            <a:spLocks noGrp="1"/>
          </p:cNvSpPr>
          <p:nvPr>
            <p:ph type="sldNum" sz="quarter" idx="5"/>
          </p:nvPr>
        </p:nvSpPr>
        <p:spPr/>
        <p:txBody>
          <a:bodyPr/>
          <a:lstStyle/>
          <a:p>
            <a:fld id="{B1C9F951-DF28-4C23-8D78-70252CFC2923}" type="slidenum">
              <a:rPr lang="it-IT" altLang="it-IT" smtClean="0"/>
              <a:pPr/>
              <a:t>11</a:t>
            </a:fld>
            <a:endParaRPr lang="it-IT" altLang="it-IT"/>
          </a:p>
        </p:txBody>
      </p:sp>
    </p:spTree>
    <p:extLst>
      <p:ext uri="{BB962C8B-B14F-4D97-AF65-F5344CB8AC3E}">
        <p14:creationId xmlns:p14="http://schemas.microsoft.com/office/powerpoint/2010/main" val="3478744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61A09855-519A-4C44-BE52-8B1C3910CEE5}" type="slidenum">
              <a:rPr lang="it-IT" altLang="it-IT" smtClean="0"/>
              <a:pPr/>
              <a:t>13</a:t>
            </a:fld>
            <a:endParaRPr lang="it-IT" altLang="it-IT"/>
          </a:p>
        </p:txBody>
      </p:sp>
    </p:spTree>
    <p:extLst>
      <p:ext uri="{BB962C8B-B14F-4D97-AF65-F5344CB8AC3E}">
        <p14:creationId xmlns:p14="http://schemas.microsoft.com/office/powerpoint/2010/main" val="1218113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715CD-C0AD-9A4D-30E0-B645C156C9C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45EB1A9-02DF-3696-2D19-93A2F9BD209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35D14C4-8FFF-641C-C642-E4979D8F3ADD}"/>
              </a:ext>
            </a:extLst>
          </p:cNvPr>
          <p:cNvSpPr>
            <a:spLocks noGrp="1"/>
          </p:cNvSpPr>
          <p:nvPr>
            <p:ph type="body" idx="1"/>
          </p:nvPr>
        </p:nvSpPr>
        <p:spPr/>
        <p:txBody>
          <a:bodyPr/>
          <a:lstStyle/>
          <a:p>
            <a:r>
              <a:rPr lang="it-IT" dirty="0" err="1"/>
              <a:t>Styczen</a:t>
            </a:r>
            <a:r>
              <a:rPr lang="it-IT" dirty="0"/>
              <a:t> ME, Morgan RPC (1995). </a:t>
            </a:r>
            <a:r>
              <a:rPr lang="it-IT" i="1" dirty="0"/>
              <a:t>Engineering </a:t>
            </a:r>
            <a:r>
              <a:rPr lang="it-IT" i="1" dirty="0" err="1"/>
              <a:t>properties</a:t>
            </a:r>
            <a:r>
              <a:rPr lang="it-IT" i="1" dirty="0"/>
              <a:t> of </a:t>
            </a:r>
            <a:r>
              <a:rPr lang="it-IT" i="1" dirty="0" err="1"/>
              <a:t>vegetation</a:t>
            </a:r>
            <a:r>
              <a:rPr lang="it-IT" dirty="0"/>
              <a:t>. In: </a:t>
            </a:r>
            <a:r>
              <a:rPr lang="it-IT" i="1" dirty="0" err="1"/>
              <a:t>Slope</a:t>
            </a:r>
            <a:r>
              <a:rPr lang="it-IT" i="1" dirty="0"/>
              <a:t> </a:t>
            </a:r>
            <a:r>
              <a:rPr lang="it-IT" i="1" dirty="0" err="1"/>
              <a:t>stabilization</a:t>
            </a:r>
            <a:r>
              <a:rPr lang="it-IT" i="1" dirty="0"/>
              <a:t> and </a:t>
            </a:r>
            <a:r>
              <a:rPr lang="it-IT" i="1" dirty="0" err="1"/>
              <a:t>erosion</a:t>
            </a:r>
            <a:r>
              <a:rPr lang="it-IT" i="1" dirty="0"/>
              <a:t> control: A </a:t>
            </a:r>
            <a:r>
              <a:rPr lang="it-IT" i="1" dirty="0" err="1"/>
              <a:t>bioengineering</a:t>
            </a:r>
            <a:r>
              <a:rPr lang="it-IT" i="1" dirty="0"/>
              <a:t> </a:t>
            </a:r>
            <a:r>
              <a:rPr lang="it-IT" i="1" dirty="0" err="1"/>
              <a:t>approach</a:t>
            </a:r>
            <a:r>
              <a:rPr lang="it-IT" i="1" dirty="0"/>
              <a:t> </a:t>
            </a:r>
            <a:r>
              <a:rPr lang="it-IT" dirty="0"/>
              <a:t>(Morgan &amp; </a:t>
            </a:r>
            <a:r>
              <a:rPr lang="it-IT" dirty="0" err="1"/>
              <a:t>Rickson</a:t>
            </a:r>
            <a:r>
              <a:rPr lang="it-IT" dirty="0"/>
              <a:t> </a:t>
            </a:r>
            <a:r>
              <a:rPr lang="it-IT" dirty="0" err="1"/>
              <a:t>eds</a:t>
            </a:r>
            <a:r>
              <a:rPr lang="it-IT" dirty="0"/>
              <a:t>). E &amp; FN </a:t>
            </a:r>
            <a:r>
              <a:rPr lang="it-IT" dirty="0" err="1"/>
              <a:t>Spon</a:t>
            </a:r>
            <a:r>
              <a:rPr lang="it-IT" dirty="0"/>
              <a:t>, London, pp. 2-58.</a:t>
            </a:r>
          </a:p>
        </p:txBody>
      </p:sp>
      <p:sp>
        <p:nvSpPr>
          <p:cNvPr id="4" name="Segnaposto numero diapositiva 3">
            <a:extLst>
              <a:ext uri="{FF2B5EF4-FFF2-40B4-BE49-F238E27FC236}">
                <a16:creationId xmlns:a16="http://schemas.microsoft.com/office/drawing/2014/main" id="{3AC049CE-F922-EFC5-643E-03B53B9A71E3}"/>
              </a:ext>
            </a:extLst>
          </p:cNvPr>
          <p:cNvSpPr>
            <a:spLocks noGrp="1"/>
          </p:cNvSpPr>
          <p:nvPr>
            <p:ph type="sldNum" sz="quarter" idx="5"/>
          </p:nvPr>
        </p:nvSpPr>
        <p:spPr/>
        <p:txBody>
          <a:bodyPr/>
          <a:lstStyle/>
          <a:p>
            <a:fld id="{61A09855-519A-4C44-BE52-8B1C3910CEE5}" type="slidenum">
              <a:rPr lang="it-IT" altLang="it-IT" smtClean="0"/>
              <a:pPr/>
              <a:t>14</a:t>
            </a:fld>
            <a:endParaRPr lang="it-IT" altLang="it-IT"/>
          </a:p>
        </p:txBody>
      </p:sp>
    </p:spTree>
    <p:extLst>
      <p:ext uri="{BB962C8B-B14F-4D97-AF65-F5344CB8AC3E}">
        <p14:creationId xmlns:p14="http://schemas.microsoft.com/office/powerpoint/2010/main" val="651999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61A09855-519A-4C44-BE52-8B1C3910CEE5}" type="slidenum">
              <a:rPr lang="it-IT" altLang="it-IT" smtClean="0"/>
              <a:pPr/>
              <a:t>16</a:t>
            </a:fld>
            <a:endParaRPr lang="it-IT" altLang="it-IT"/>
          </a:p>
        </p:txBody>
      </p:sp>
    </p:spTree>
    <p:extLst>
      <p:ext uri="{BB962C8B-B14F-4D97-AF65-F5344CB8AC3E}">
        <p14:creationId xmlns:p14="http://schemas.microsoft.com/office/powerpoint/2010/main" val="32946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032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420066916"/>
      </p:ext>
    </p:extLst>
  </p:cSld>
  <p:clrMapOvr>
    <a:masterClrMapping/>
  </p:clrMapOvr>
  <p:transition spd="med">
    <p:wipe dir="r"/>
  </p:transition>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BC914B07-4AAA-4FF1-837D-E7F5B28EA5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Rectangle 2">
            <a:extLst>
              <a:ext uri="{FF2B5EF4-FFF2-40B4-BE49-F238E27FC236}">
                <a16:creationId xmlns:a16="http://schemas.microsoft.com/office/drawing/2014/main" id="{D60E316A-1AAF-4F32-A0F9-71B204571927}"/>
              </a:ext>
            </a:extLst>
          </p:cNvPr>
          <p:cNvSpPr>
            <a:spLocks noChangeArrowheads="1"/>
          </p:cNvSpPr>
          <p:nvPr userDrawn="1"/>
        </p:nvSpPr>
        <p:spPr bwMode="auto">
          <a:xfrm>
            <a:off x="1" y="0"/>
            <a:ext cx="395288" cy="6858000"/>
          </a:xfrm>
          <a:prstGeom prst="rect">
            <a:avLst/>
          </a:prstGeom>
          <a:gradFill rotWithShape="0">
            <a:gsLst>
              <a:gs pos="0">
                <a:schemeClr val="bg1"/>
              </a:gs>
              <a:gs pos="100000">
                <a:srgbClr val="0E880E"/>
              </a:gs>
            </a:gsLst>
            <a:lin ang="5400000" scaled="1"/>
          </a:gradFill>
          <a:ln>
            <a:noFill/>
          </a:ln>
          <a:effectLst/>
        </p:spPr>
        <p:txBody>
          <a:bodyPr wrap="none" anchor="ctr"/>
          <a:lstStyle/>
          <a:p>
            <a:endParaRPr lang="it-IT" sz="4000"/>
          </a:p>
        </p:txBody>
      </p:sp>
      <p:sp>
        <p:nvSpPr>
          <p:cNvPr id="8" name="Rectangle 3">
            <a:extLst>
              <a:ext uri="{FF2B5EF4-FFF2-40B4-BE49-F238E27FC236}">
                <a16:creationId xmlns:a16="http://schemas.microsoft.com/office/drawing/2014/main" id="{A0E79577-98CC-4B77-B355-A867FE48464F}"/>
              </a:ext>
            </a:extLst>
          </p:cNvPr>
          <p:cNvSpPr>
            <a:spLocks noChangeArrowheads="1"/>
          </p:cNvSpPr>
          <p:nvPr userDrawn="1"/>
        </p:nvSpPr>
        <p:spPr bwMode="auto">
          <a:xfrm>
            <a:off x="176213" y="85726"/>
            <a:ext cx="74613" cy="6340474"/>
          </a:xfrm>
          <a:prstGeom prst="rect">
            <a:avLst/>
          </a:prstGeom>
          <a:gradFill rotWithShape="0">
            <a:gsLst>
              <a:gs pos="0">
                <a:srgbClr val="0E880E"/>
              </a:gs>
              <a:gs pos="100000">
                <a:schemeClr val="bg1"/>
              </a:gs>
            </a:gsLst>
            <a:lin ang="5400000" scaled="1"/>
          </a:gradFill>
          <a:ln>
            <a:noFill/>
          </a:ln>
          <a:effectLst/>
        </p:spPr>
        <p:txBody>
          <a:bodyPr wrap="none" anchor="ctr"/>
          <a:lstStyle/>
          <a:p>
            <a:endParaRPr lang="it-IT" sz="4000"/>
          </a:p>
        </p:txBody>
      </p:sp>
      <p:sp>
        <p:nvSpPr>
          <p:cNvPr id="9" name="Rectangle 4">
            <a:extLst>
              <a:ext uri="{FF2B5EF4-FFF2-40B4-BE49-F238E27FC236}">
                <a16:creationId xmlns:a16="http://schemas.microsoft.com/office/drawing/2014/main" id="{9E6DED4A-2C53-4E0E-9876-0DD13A5D27B5}"/>
              </a:ext>
            </a:extLst>
          </p:cNvPr>
          <p:cNvSpPr>
            <a:spLocks noChangeArrowheads="1"/>
          </p:cNvSpPr>
          <p:nvPr userDrawn="1"/>
        </p:nvSpPr>
        <p:spPr bwMode="auto">
          <a:xfrm rot="16200000">
            <a:off x="4641851" y="2087564"/>
            <a:ext cx="74612" cy="8589963"/>
          </a:xfrm>
          <a:prstGeom prst="rect">
            <a:avLst/>
          </a:prstGeom>
          <a:gradFill rotWithShape="0">
            <a:gsLst>
              <a:gs pos="0">
                <a:schemeClr val="bg1"/>
              </a:gs>
              <a:gs pos="100000">
                <a:srgbClr val="FB8933"/>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z="4000"/>
          </a:p>
        </p:txBody>
      </p:sp>
      <p:sp>
        <p:nvSpPr>
          <p:cNvPr id="10" name="Rectangle 5">
            <a:extLst>
              <a:ext uri="{FF2B5EF4-FFF2-40B4-BE49-F238E27FC236}">
                <a16:creationId xmlns:a16="http://schemas.microsoft.com/office/drawing/2014/main" id="{DC783EB2-33BE-4F2D-A593-A7073B7BD92E}"/>
              </a:ext>
            </a:extLst>
          </p:cNvPr>
          <p:cNvSpPr>
            <a:spLocks noChangeArrowheads="1"/>
          </p:cNvSpPr>
          <p:nvPr userDrawn="1"/>
        </p:nvSpPr>
        <p:spPr bwMode="auto">
          <a:xfrm rot="16200000">
            <a:off x="6133518" y="-5750926"/>
            <a:ext cx="71438" cy="11665372"/>
          </a:xfrm>
          <a:prstGeom prst="rect">
            <a:avLst/>
          </a:prstGeom>
          <a:gradFill rotWithShape="0">
            <a:gsLst>
              <a:gs pos="0">
                <a:schemeClr val="bg1"/>
              </a:gs>
              <a:gs pos="100000">
                <a:srgbClr val="BB8471"/>
              </a:gs>
            </a:gsLst>
            <a:lin ang="0" scaled="1"/>
          </a:gradFill>
          <a:ln>
            <a:noFill/>
          </a:ln>
          <a:effectLst/>
        </p:spPr>
        <p:txBody>
          <a:bodyPr wrap="none" anchor="ctr"/>
          <a:lstStyle/>
          <a:p>
            <a:endParaRPr lang="it-IT" sz="4000"/>
          </a:p>
        </p:txBody>
      </p:sp>
      <p:sp>
        <p:nvSpPr>
          <p:cNvPr id="11" name="Rectangle 6">
            <a:extLst>
              <a:ext uri="{FF2B5EF4-FFF2-40B4-BE49-F238E27FC236}">
                <a16:creationId xmlns:a16="http://schemas.microsoft.com/office/drawing/2014/main" id="{90378C30-BBC7-4F20-916D-88FC9AD4395A}"/>
              </a:ext>
            </a:extLst>
          </p:cNvPr>
          <p:cNvSpPr>
            <a:spLocks noChangeArrowheads="1"/>
          </p:cNvSpPr>
          <p:nvPr userDrawn="1"/>
        </p:nvSpPr>
        <p:spPr bwMode="auto">
          <a:xfrm rot="5400000" flipH="1">
            <a:off x="6131930" y="-5650917"/>
            <a:ext cx="71437" cy="11665370"/>
          </a:xfrm>
          <a:prstGeom prst="rect">
            <a:avLst/>
          </a:prstGeom>
          <a:gradFill rotWithShape="0">
            <a:gsLst>
              <a:gs pos="56000">
                <a:schemeClr val="bg1"/>
              </a:gs>
              <a:gs pos="0">
                <a:srgbClr val="BB8471"/>
              </a:gs>
            </a:gsLst>
            <a:lin ang="0" scaled="1"/>
          </a:gradFill>
          <a:ln>
            <a:noFill/>
          </a:ln>
          <a:effectLst/>
        </p:spPr>
        <p:txBody>
          <a:bodyPr rot="10800000" vert="eaVert" wrap="none" anchor="ctr"/>
          <a:lstStyle/>
          <a:p>
            <a:pPr algn="ctr"/>
            <a:endParaRPr lang="it-IT" altLang="it-IT" sz="2400">
              <a:latin typeface="Times New Roman" panose="02020603050405020304" pitchFamily="18" charset="0"/>
            </a:endParaRPr>
          </a:p>
        </p:txBody>
      </p:sp>
      <p:sp>
        <p:nvSpPr>
          <p:cNvPr id="12" name="Rectangle 7">
            <a:extLst>
              <a:ext uri="{FF2B5EF4-FFF2-40B4-BE49-F238E27FC236}">
                <a16:creationId xmlns:a16="http://schemas.microsoft.com/office/drawing/2014/main" id="{6FD0DB76-5C2D-4ABD-8E4F-E944F2E33103}"/>
              </a:ext>
            </a:extLst>
          </p:cNvPr>
          <p:cNvSpPr>
            <a:spLocks noChangeArrowheads="1"/>
          </p:cNvSpPr>
          <p:nvPr userDrawn="1"/>
        </p:nvSpPr>
        <p:spPr bwMode="auto">
          <a:xfrm>
            <a:off x="11920710" y="181734"/>
            <a:ext cx="69098" cy="6539741"/>
          </a:xfrm>
          <a:prstGeom prst="rect">
            <a:avLst/>
          </a:prstGeom>
          <a:gradFill rotWithShape="0">
            <a:gsLst>
              <a:gs pos="0">
                <a:schemeClr val="bg1"/>
              </a:gs>
              <a:gs pos="100000">
                <a:srgbClr val="0E880E"/>
              </a:gs>
            </a:gsLst>
            <a:lin ang="5400000" scaled="1"/>
          </a:gradFill>
          <a:ln>
            <a:noFill/>
          </a:ln>
          <a:effectLst/>
        </p:spPr>
        <p:txBody>
          <a:bodyPr wrap="none" anchor="ctr"/>
          <a:lstStyle/>
          <a:p>
            <a:endParaRPr lang="it-IT" sz="4000"/>
          </a:p>
        </p:txBody>
      </p:sp>
      <p:sp>
        <p:nvSpPr>
          <p:cNvPr id="13" name="Rectangle 8">
            <a:extLst>
              <a:ext uri="{FF2B5EF4-FFF2-40B4-BE49-F238E27FC236}">
                <a16:creationId xmlns:a16="http://schemas.microsoft.com/office/drawing/2014/main" id="{0D2E5FAB-C0F6-4C23-812C-4904504A6082}"/>
              </a:ext>
            </a:extLst>
          </p:cNvPr>
          <p:cNvSpPr>
            <a:spLocks noChangeArrowheads="1"/>
          </p:cNvSpPr>
          <p:nvPr userDrawn="1"/>
        </p:nvSpPr>
        <p:spPr bwMode="auto">
          <a:xfrm>
            <a:off x="12073110" y="77704"/>
            <a:ext cx="69098" cy="6643771"/>
          </a:xfrm>
          <a:prstGeom prst="rect">
            <a:avLst/>
          </a:prstGeom>
          <a:gradFill rotWithShape="0">
            <a:gsLst>
              <a:gs pos="0">
                <a:srgbClr val="0E880E"/>
              </a:gs>
              <a:gs pos="100000">
                <a:schemeClr val="bg1"/>
              </a:gs>
            </a:gsLst>
            <a:lin ang="5400000" scaled="1"/>
          </a:gradFill>
          <a:ln>
            <a:noFill/>
          </a:ln>
          <a:effectLst/>
        </p:spPr>
        <p:txBody>
          <a:bodyPr wrap="none" anchor="ctr"/>
          <a:lstStyle/>
          <a:p>
            <a:endParaRPr lang="it-IT" sz="4000"/>
          </a:p>
        </p:txBody>
      </p:sp>
      <p:sp>
        <p:nvSpPr>
          <p:cNvPr id="14" name="AutoShape 9">
            <a:extLst>
              <a:ext uri="{FF2B5EF4-FFF2-40B4-BE49-F238E27FC236}">
                <a16:creationId xmlns:a16="http://schemas.microsoft.com/office/drawing/2014/main" id="{80AD8F71-901D-4F7A-9761-AAA5DD440D62}"/>
              </a:ext>
            </a:extLst>
          </p:cNvPr>
          <p:cNvSpPr>
            <a:spLocks noChangeArrowheads="1"/>
          </p:cNvSpPr>
          <p:nvPr userDrawn="1"/>
        </p:nvSpPr>
        <p:spPr bwMode="auto">
          <a:xfrm>
            <a:off x="271290" y="6311900"/>
            <a:ext cx="10358197" cy="542925"/>
          </a:xfrm>
          <a:prstGeom prst="roundRect">
            <a:avLst>
              <a:gd name="adj" fmla="val 0"/>
            </a:avLst>
          </a:prstGeom>
          <a:gradFill rotWithShape="0">
            <a:gsLst>
              <a:gs pos="0">
                <a:schemeClr val="bg1"/>
              </a:gs>
              <a:gs pos="100000">
                <a:srgbClr val="B87E6A"/>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rIns="0" anchor="ctr"/>
          <a:lstStyle>
            <a:lvl1pPr>
              <a:tabLst>
                <a:tab pos="6894513" algn="r"/>
              </a:tabLst>
              <a:defRPr sz="2400">
                <a:solidFill>
                  <a:schemeClr val="tx1"/>
                </a:solidFill>
                <a:latin typeface="Times New Roman" panose="02020603050405020304" pitchFamily="18" charset="0"/>
              </a:defRPr>
            </a:lvl1pPr>
            <a:lvl2pPr>
              <a:tabLst>
                <a:tab pos="6894513" algn="r"/>
              </a:tabLst>
              <a:defRPr sz="2400">
                <a:solidFill>
                  <a:schemeClr val="tx1"/>
                </a:solidFill>
                <a:latin typeface="Times New Roman" panose="02020603050405020304" pitchFamily="18" charset="0"/>
              </a:defRPr>
            </a:lvl2pPr>
            <a:lvl3pPr>
              <a:tabLst>
                <a:tab pos="6894513" algn="r"/>
              </a:tabLst>
              <a:defRPr sz="2400">
                <a:solidFill>
                  <a:schemeClr val="tx1"/>
                </a:solidFill>
                <a:latin typeface="Times New Roman" panose="02020603050405020304" pitchFamily="18" charset="0"/>
              </a:defRPr>
            </a:lvl3pPr>
            <a:lvl4pPr>
              <a:tabLst>
                <a:tab pos="6894513" algn="r"/>
              </a:tabLst>
              <a:defRPr sz="2400">
                <a:solidFill>
                  <a:schemeClr val="tx1"/>
                </a:solidFill>
                <a:latin typeface="Times New Roman" panose="02020603050405020304" pitchFamily="18" charset="0"/>
              </a:defRPr>
            </a:lvl4pPr>
            <a:lvl5pPr>
              <a:tabLst>
                <a:tab pos="6894513" algn="r"/>
              </a:tabLst>
              <a:defRPr sz="2400">
                <a:solidFill>
                  <a:schemeClr val="tx1"/>
                </a:solidFill>
                <a:latin typeface="Times New Roman" panose="02020603050405020304" pitchFamily="18" charset="0"/>
              </a:defRPr>
            </a:lvl5pPr>
            <a:lvl6pPr eaLnBrk="0" fontAlgn="base" hangingPunct="0">
              <a:spcBef>
                <a:spcPct val="0"/>
              </a:spcBef>
              <a:spcAft>
                <a:spcPct val="0"/>
              </a:spcAft>
              <a:buFont typeface="Arial" panose="020B0604020202020204" pitchFamily="34" charset="0"/>
              <a:tabLst>
                <a:tab pos="6894513" algn="r"/>
              </a:tabLst>
              <a:defRPr sz="2400">
                <a:solidFill>
                  <a:schemeClr val="tx1"/>
                </a:solidFill>
                <a:latin typeface="Times New Roman" panose="02020603050405020304" pitchFamily="18" charset="0"/>
              </a:defRPr>
            </a:lvl6pPr>
            <a:lvl7pPr eaLnBrk="0" fontAlgn="base" hangingPunct="0">
              <a:spcBef>
                <a:spcPct val="0"/>
              </a:spcBef>
              <a:spcAft>
                <a:spcPct val="0"/>
              </a:spcAft>
              <a:buFont typeface="Arial" panose="020B0604020202020204" pitchFamily="34" charset="0"/>
              <a:tabLst>
                <a:tab pos="6894513" algn="r"/>
              </a:tabLst>
              <a:defRPr sz="2400">
                <a:solidFill>
                  <a:schemeClr val="tx1"/>
                </a:solidFill>
                <a:latin typeface="Times New Roman" panose="02020603050405020304" pitchFamily="18" charset="0"/>
              </a:defRPr>
            </a:lvl7pPr>
            <a:lvl8pPr eaLnBrk="0" fontAlgn="base" hangingPunct="0">
              <a:spcBef>
                <a:spcPct val="0"/>
              </a:spcBef>
              <a:spcAft>
                <a:spcPct val="0"/>
              </a:spcAft>
              <a:buFont typeface="Arial" panose="020B0604020202020204" pitchFamily="34" charset="0"/>
              <a:tabLst>
                <a:tab pos="6894513" algn="r"/>
              </a:tabLst>
              <a:defRPr sz="2400">
                <a:solidFill>
                  <a:schemeClr val="tx1"/>
                </a:solidFill>
                <a:latin typeface="Times New Roman" panose="02020603050405020304" pitchFamily="18" charset="0"/>
              </a:defRPr>
            </a:lvl8pPr>
            <a:lvl9pPr eaLnBrk="0" fontAlgn="base" hangingPunct="0">
              <a:spcBef>
                <a:spcPct val="0"/>
              </a:spcBef>
              <a:spcAft>
                <a:spcPct val="0"/>
              </a:spcAft>
              <a:buFont typeface="Arial" panose="020B0604020202020204" pitchFamily="34" charset="0"/>
              <a:tabLst>
                <a:tab pos="6894513" algn="r"/>
              </a:tabLst>
              <a:defRPr sz="2400">
                <a:solidFill>
                  <a:schemeClr val="tx1"/>
                </a:solidFill>
                <a:latin typeface="Times New Roman" panose="02020603050405020304" pitchFamily="18" charset="0"/>
              </a:defRPr>
            </a:lvl9pPr>
          </a:lstStyle>
          <a:p>
            <a:endParaRPr lang="en-US" altLang="it-IT" sz="1400" dirty="0"/>
          </a:p>
        </p:txBody>
      </p:sp>
      <p:sp>
        <p:nvSpPr>
          <p:cNvPr id="15" name="Rectangle 10">
            <a:extLst>
              <a:ext uri="{FF2B5EF4-FFF2-40B4-BE49-F238E27FC236}">
                <a16:creationId xmlns:a16="http://schemas.microsoft.com/office/drawing/2014/main" id="{F785F39E-3312-4D60-8F84-CBE019F6D182}"/>
              </a:ext>
            </a:extLst>
          </p:cNvPr>
          <p:cNvSpPr>
            <a:spLocks noChangeArrowheads="1"/>
          </p:cNvSpPr>
          <p:nvPr userDrawn="1"/>
        </p:nvSpPr>
        <p:spPr bwMode="auto">
          <a:xfrm rot="5400000" flipH="1">
            <a:off x="4619625" y="2216150"/>
            <a:ext cx="71438" cy="8637588"/>
          </a:xfrm>
          <a:prstGeom prst="rect">
            <a:avLst/>
          </a:prstGeom>
          <a:gradFill rotWithShape="0">
            <a:gsLst>
              <a:gs pos="0">
                <a:srgbClr val="FB8933"/>
              </a:gs>
              <a:gs pos="100000">
                <a:schemeClr val="bg1"/>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z="4000"/>
          </a:p>
        </p:txBody>
      </p:sp>
      <p:sp>
        <p:nvSpPr>
          <p:cNvPr id="16" name="Rectangle 12">
            <a:extLst>
              <a:ext uri="{FF2B5EF4-FFF2-40B4-BE49-F238E27FC236}">
                <a16:creationId xmlns:a16="http://schemas.microsoft.com/office/drawing/2014/main" id="{1636B7AA-F087-4224-8C3C-D22AB9DF31C1}"/>
              </a:ext>
            </a:extLst>
          </p:cNvPr>
          <p:cNvSpPr>
            <a:spLocks noChangeArrowheads="1"/>
          </p:cNvSpPr>
          <p:nvPr userDrawn="1"/>
        </p:nvSpPr>
        <p:spPr bwMode="auto">
          <a:xfrm rot="16200000">
            <a:off x="6120075" y="-5773999"/>
            <a:ext cx="71438" cy="11714686"/>
          </a:xfrm>
          <a:prstGeom prst="rect">
            <a:avLst/>
          </a:prstGeom>
          <a:gradFill rotWithShape="0">
            <a:gsLst>
              <a:gs pos="0">
                <a:srgbClr val="B87E6A"/>
              </a:gs>
              <a:gs pos="100000">
                <a:schemeClr val="bg1"/>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z="4000"/>
          </a:p>
        </p:txBody>
      </p:sp>
      <p:sp>
        <p:nvSpPr>
          <p:cNvPr id="17" name="Rectangle 13">
            <a:extLst>
              <a:ext uri="{FF2B5EF4-FFF2-40B4-BE49-F238E27FC236}">
                <a16:creationId xmlns:a16="http://schemas.microsoft.com/office/drawing/2014/main" id="{F5E2773A-E75D-45EE-9162-A4CA02D9101F}"/>
              </a:ext>
            </a:extLst>
          </p:cNvPr>
          <p:cNvSpPr>
            <a:spLocks noChangeArrowheads="1"/>
          </p:cNvSpPr>
          <p:nvPr userDrawn="1"/>
        </p:nvSpPr>
        <p:spPr bwMode="auto">
          <a:xfrm rot="5400000" flipH="1">
            <a:off x="6209115" y="-5728100"/>
            <a:ext cx="71438" cy="11819741"/>
          </a:xfrm>
          <a:prstGeom prst="rect">
            <a:avLst/>
          </a:prstGeom>
          <a:gradFill rotWithShape="0">
            <a:gsLst>
              <a:gs pos="0">
                <a:schemeClr val="bg1"/>
              </a:gs>
              <a:gs pos="100000">
                <a:srgbClr val="B87E6A"/>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vert="eaVert" wrap="none" anchor="ctr"/>
          <a:lstStyle/>
          <a:p>
            <a:pPr algn="ctr"/>
            <a:endParaRPr lang="it-IT" altLang="it-IT" sz="2400">
              <a:latin typeface="Times New Roman" panose="02020603050405020304" pitchFamily="18" charset="0"/>
            </a:endParaRPr>
          </a:p>
        </p:txBody>
      </p:sp>
      <p:grpSp>
        <p:nvGrpSpPr>
          <p:cNvPr id="18" name="Group 14">
            <a:extLst>
              <a:ext uri="{FF2B5EF4-FFF2-40B4-BE49-F238E27FC236}">
                <a16:creationId xmlns:a16="http://schemas.microsoft.com/office/drawing/2014/main" id="{1ADCA861-AE8B-403E-A794-AD35EC8B13B6}"/>
              </a:ext>
            </a:extLst>
          </p:cNvPr>
          <p:cNvGrpSpPr>
            <a:grpSpLocks/>
          </p:cNvGrpSpPr>
          <p:nvPr userDrawn="1"/>
        </p:nvGrpSpPr>
        <p:grpSpPr bwMode="auto">
          <a:xfrm>
            <a:off x="298450" y="6345237"/>
            <a:ext cx="11772320" cy="250825"/>
            <a:chOff x="0" y="0"/>
            <a:chExt cx="5465" cy="144"/>
          </a:xfrm>
        </p:grpSpPr>
        <p:sp>
          <p:nvSpPr>
            <p:cNvPr id="19" name="Rectangle 15">
              <a:extLst>
                <a:ext uri="{FF2B5EF4-FFF2-40B4-BE49-F238E27FC236}">
                  <a16:creationId xmlns:a16="http://schemas.microsoft.com/office/drawing/2014/main" id="{A114246E-D4A2-4416-9C1F-F456E9799859}"/>
                </a:ext>
              </a:extLst>
            </p:cNvPr>
            <p:cNvSpPr>
              <a:spLocks noChangeArrowheads="1"/>
            </p:cNvSpPr>
            <p:nvPr/>
          </p:nvSpPr>
          <p:spPr bwMode="auto">
            <a:xfrm rot="16200000">
              <a:off x="2791" y="-2622"/>
              <a:ext cx="47" cy="5291"/>
            </a:xfrm>
            <a:prstGeom prst="rect">
              <a:avLst/>
            </a:prstGeom>
            <a:gradFill rotWithShape="0">
              <a:gsLst>
                <a:gs pos="0">
                  <a:schemeClr val="bg1"/>
                </a:gs>
                <a:gs pos="100000">
                  <a:srgbClr val="B87E6A"/>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z="4000"/>
            </a:p>
          </p:txBody>
        </p:sp>
        <p:sp>
          <p:nvSpPr>
            <p:cNvPr id="20" name="Rectangle 16">
              <a:extLst>
                <a:ext uri="{FF2B5EF4-FFF2-40B4-BE49-F238E27FC236}">
                  <a16:creationId xmlns:a16="http://schemas.microsoft.com/office/drawing/2014/main" id="{89FB1C80-0965-4A3A-9192-5CE06F1226F6}"/>
                </a:ext>
              </a:extLst>
            </p:cNvPr>
            <p:cNvSpPr>
              <a:spLocks noChangeArrowheads="1"/>
            </p:cNvSpPr>
            <p:nvPr/>
          </p:nvSpPr>
          <p:spPr bwMode="auto">
            <a:xfrm rot="5400000" flipH="1">
              <a:off x="2709" y="-2617"/>
              <a:ext cx="47" cy="5465"/>
            </a:xfrm>
            <a:prstGeom prst="rect">
              <a:avLst/>
            </a:prstGeom>
            <a:gradFill rotWithShape="0">
              <a:gsLst>
                <a:gs pos="0">
                  <a:srgbClr val="B87E6A"/>
                </a:gs>
                <a:gs pos="100000">
                  <a:schemeClr val="bg1"/>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z="4000"/>
            </a:p>
          </p:txBody>
        </p:sp>
      </p:grpSp>
    </p:spTree>
    <p:extLst>
      <p:ext uri="{BB962C8B-B14F-4D97-AF65-F5344CB8AC3E}">
        <p14:creationId xmlns:p14="http://schemas.microsoft.com/office/powerpoint/2010/main" val="2609220127"/>
      </p:ext>
    </p:extLst>
  </p:cSld>
  <p:clrMap bg1="lt1" tx1="dk1" bg2="lt2" tx2="dk2" accent1="accent1" accent2="accent2" accent3="accent3" accent4="accent4" accent5="accent5" accent6="accent6" hlink="hlink" folHlink="folHlink"/>
  <p:sldLayoutIdLst>
    <p:sldLayoutId id="2147483705" r:id="rId1"/>
    <p:sldLayoutId id="2147483706" r:id="rId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2"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ppt_x</p:attrName>
                                        </p:attrNameLst>
                                      </p:cBhvr>
                                      <p:tavLst>
                                        <p:tav tm="0">
                                          <p:val>
                                            <p:strVal val="#ppt_x+#ppt_w/2"/>
                                          </p:val>
                                        </p:tav>
                                        <p:tav tm="100000">
                                          <p:val>
                                            <p:strVal val="#ppt_x"/>
                                          </p:val>
                                        </p:tav>
                                      </p:tavLst>
                                    </p:anim>
                                    <p:anim calcmode="lin" valueType="num">
                                      <p:cBhvr>
                                        <p:cTn id="8" dur="500" fill="hold"/>
                                        <p:tgtEl>
                                          <p:spTgt spid="18"/>
                                        </p:tgtEl>
                                        <p:attrNameLst>
                                          <p:attrName>ppt_y</p:attrName>
                                        </p:attrNameLst>
                                      </p:cBhvr>
                                      <p:tavLst>
                                        <p:tav tm="0">
                                          <p:val>
                                            <p:strVal val="#ppt_y"/>
                                          </p:val>
                                        </p:tav>
                                        <p:tav tm="100000">
                                          <p:val>
                                            <p:strVal val="#ppt_y"/>
                                          </p:val>
                                        </p:tav>
                                      </p:tavLst>
                                    </p:anim>
                                    <p:anim calcmode="lin" valueType="num">
                                      <p:cBhvr>
                                        <p:cTn id="9" dur="500" fill="hold"/>
                                        <p:tgtEl>
                                          <p:spTgt spid="18"/>
                                        </p:tgtEl>
                                        <p:attrNameLst>
                                          <p:attrName>ppt_w</p:attrName>
                                        </p:attrNameLst>
                                      </p:cBhvr>
                                      <p:tavLst>
                                        <p:tav tm="0">
                                          <p:val>
                                            <p:fltVal val="0"/>
                                          </p:val>
                                        </p:tav>
                                        <p:tav tm="100000">
                                          <p:val>
                                            <p:strVal val="#ppt_w"/>
                                          </p:val>
                                        </p:tav>
                                      </p:tavLst>
                                    </p:anim>
                                    <p:anim calcmode="lin" valueType="num">
                                      <p:cBhvr>
                                        <p:cTn id="10"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8B5BBD17-6D8D-3A3C-49EA-6DEED4B99C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087" y="239526"/>
            <a:ext cx="11393784" cy="5261247"/>
          </a:xfrm>
          <a:prstGeom prst="rect">
            <a:avLst/>
          </a:prstGeom>
        </p:spPr>
      </p:pic>
      <p:sp>
        <p:nvSpPr>
          <p:cNvPr id="6" name="CasellaDiTesto 5">
            <a:extLst>
              <a:ext uri="{FF2B5EF4-FFF2-40B4-BE49-F238E27FC236}">
                <a16:creationId xmlns:a16="http://schemas.microsoft.com/office/drawing/2014/main" id="{D003A6B0-3306-434D-81FE-BDB47DBCFB1F}"/>
              </a:ext>
            </a:extLst>
          </p:cNvPr>
          <p:cNvSpPr txBox="1"/>
          <p:nvPr/>
        </p:nvSpPr>
        <p:spPr>
          <a:xfrm>
            <a:off x="515939" y="4428932"/>
            <a:ext cx="11196000" cy="589841"/>
          </a:xfrm>
          <a:prstGeom prst="rect">
            <a:avLst/>
          </a:prstGeom>
          <a:solidFill>
            <a:srgbClr val="860000">
              <a:alpha val="69804"/>
            </a:srgbClr>
          </a:solidFill>
          <a:ln>
            <a:noFill/>
            <a:prstDash val="solid"/>
          </a:ln>
        </p:spPr>
        <p:txBody>
          <a:bodyPr vert="horz" wrap="square" lIns="108000" tIns="0" rIns="108000" bIns="0" anchor="t" anchorCtr="0" compatLnSpc="0">
            <a:spAutoFit/>
          </a:bodyPr>
          <a:lstStyle>
            <a:defPPr>
              <a:defRPr lang="it-IT"/>
            </a:defPPr>
            <a:lvl1pPr marL="0" marR="0" lvl="0" indent="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2400" b="0" i="0" u="none" strike="noStrike" baseline="0">
                <a:ln>
                  <a:noFill/>
                </a:ln>
                <a:solidFill>
                  <a:srgbClr val="000000"/>
                </a:solidFill>
                <a:latin typeface="Times New Roman" pitchFamily="18"/>
                <a:ea typeface="MS Gothic" pitchFamily="2"/>
                <a:cs typeface="Tahoma" pitchFamily="2"/>
              </a:defRPr>
            </a:lvl1pPr>
          </a:lstStyle>
          <a:p>
            <a:pPr algn="ctr"/>
            <a:r>
              <a:rPr lang="it-IT" sz="4000" b="1" i="1" dirty="0">
                <a:solidFill>
                  <a:schemeClr val="bg1"/>
                </a:solidFill>
              </a:rPr>
              <a:t>Il bosco e la prevenzione nel territorio</a:t>
            </a:r>
          </a:p>
        </p:txBody>
      </p:sp>
      <p:sp>
        <p:nvSpPr>
          <p:cNvPr id="8" name="CasellaDiTesto 7">
            <a:extLst>
              <a:ext uri="{FF2B5EF4-FFF2-40B4-BE49-F238E27FC236}">
                <a16:creationId xmlns:a16="http://schemas.microsoft.com/office/drawing/2014/main" id="{DA649978-EC20-4DD0-BB0F-4E4F06EEC174}"/>
              </a:ext>
            </a:extLst>
          </p:cNvPr>
          <p:cNvSpPr txBox="1"/>
          <p:nvPr/>
        </p:nvSpPr>
        <p:spPr>
          <a:xfrm>
            <a:off x="515939" y="5062387"/>
            <a:ext cx="11196000" cy="383373"/>
          </a:xfrm>
          <a:prstGeom prst="rect">
            <a:avLst/>
          </a:prstGeom>
          <a:gradFill>
            <a:gsLst>
              <a:gs pos="0">
                <a:srgbClr val="E6E687">
                  <a:alpha val="70000"/>
                </a:srgbClr>
              </a:gs>
              <a:gs pos="100000">
                <a:srgbClr val="CCCC00">
                  <a:alpha val="70000"/>
                </a:srgbClr>
              </a:gs>
            </a:gsLst>
            <a:lin ang="10800000"/>
          </a:gradFill>
          <a:ln>
            <a:noFill/>
            <a:prstDash val="solid"/>
          </a:ln>
        </p:spPr>
        <p:txBody>
          <a:bodyPr vert="horz" wrap="square" lIns="108000" tIns="0" rIns="108000" bIns="0" anchor="ctr" anchorCtr="0" compatLnSpc="0">
            <a:noAutofit/>
          </a:bodyPr>
          <a:lstStyle>
            <a:defPPr>
              <a:defRPr lang="it-IT"/>
            </a:defPPr>
            <a:lvl1pPr marL="0" marR="0" lvl="0" inden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2400" b="0" i="0" u="none" strike="noStrike" baseline="0">
                <a:ln>
                  <a:noFill/>
                </a:ln>
                <a:solidFill>
                  <a:srgbClr val="000000"/>
                </a:solidFill>
                <a:latin typeface="Times New Roman" pitchFamily="18"/>
                <a:ea typeface="MS Gothic" pitchFamily="2"/>
                <a:cs typeface="Tahoma" pitchFamily="2"/>
              </a:defRPr>
            </a:lvl1pPr>
          </a:lstStyle>
          <a:p>
            <a:pPr algn="ctr"/>
            <a:r>
              <a:rPr lang="it-IT" dirty="0"/>
              <a:t>Mauro Frattegiani - </a:t>
            </a:r>
            <a:r>
              <a:rPr lang="it-IT" i="1" dirty="0"/>
              <a:t>dottore forestale (Perugia)</a:t>
            </a:r>
          </a:p>
        </p:txBody>
      </p:sp>
      <p:sp>
        <p:nvSpPr>
          <p:cNvPr id="2" name="CasellaDiTesto 1">
            <a:extLst>
              <a:ext uri="{FF2B5EF4-FFF2-40B4-BE49-F238E27FC236}">
                <a16:creationId xmlns:a16="http://schemas.microsoft.com/office/drawing/2014/main" id="{B33F7A73-962D-897E-0D57-DF4A56A82013}"/>
              </a:ext>
            </a:extLst>
          </p:cNvPr>
          <p:cNvSpPr txBox="1"/>
          <p:nvPr/>
        </p:nvSpPr>
        <p:spPr>
          <a:xfrm>
            <a:off x="515939" y="2898001"/>
            <a:ext cx="11196000" cy="584775"/>
          </a:xfrm>
          <a:prstGeom prst="rect">
            <a:avLst/>
          </a:prstGeom>
          <a:solidFill>
            <a:srgbClr val="FFFFFF">
              <a:alpha val="69804"/>
            </a:srgbClr>
          </a:solidFill>
        </p:spPr>
        <p:txBody>
          <a:bodyPr wrap="square" rtlCol="0">
            <a:spAutoFit/>
          </a:bodyPr>
          <a:lstStyle/>
          <a:p>
            <a:r>
              <a:rPr lang="it-IT" sz="3200" b="1" spc="140" dirty="0">
                <a:ln w="19050">
                  <a:solidFill>
                    <a:srgbClr val="860000"/>
                  </a:solidFill>
                </a:ln>
                <a:solidFill>
                  <a:srgbClr val="860000"/>
                </a:solidFill>
                <a:latin typeface="Poiret One" panose="02000000000000000000" pitchFamily="2" charset="0"/>
              </a:rPr>
              <a:t>LA FILIERA DEL LEGNO: il bosco come risorsa sostenibile</a:t>
            </a:r>
          </a:p>
        </p:txBody>
      </p:sp>
      <p:sp>
        <p:nvSpPr>
          <p:cNvPr id="9" name="CasellaDiTesto 8">
            <a:extLst>
              <a:ext uri="{FF2B5EF4-FFF2-40B4-BE49-F238E27FC236}">
                <a16:creationId xmlns:a16="http://schemas.microsoft.com/office/drawing/2014/main" id="{7FA91FDD-D6BC-867B-3109-CDD10A9D4811}"/>
              </a:ext>
            </a:extLst>
          </p:cNvPr>
          <p:cNvSpPr txBox="1"/>
          <p:nvPr/>
        </p:nvSpPr>
        <p:spPr>
          <a:xfrm>
            <a:off x="515939" y="3939842"/>
            <a:ext cx="11196000" cy="448450"/>
          </a:xfrm>
          <a:prstGeom prst="rect">
            <a:avLst/>
          </a:prstGeom>
          <a:gradFill>
            <a:gsLst>
              <a:gs pos="0">
                <a:srgbClr val="E6E687">
                  <a:alpha val="70000"/>
                </a:srgbClr>
              </a:gs>
              <a:gs pos="100000">
                <a:srgbClr val="CCCC00">
                  <a:alpha val="70000"/>
                </a:srgbClr>
              </a:gs>
            </a:gsLst>
            <a:lin ang="10800000"/>
          </a:gradFill>
          <a:ln>
            <a:noFill/>
            <a:prstDash val="solid"/>
          </a:ln>
        </p:spPr>
        <p:txBody>
          <a:bodyPr vert="horz" wrap="square" lIns="108000" tIns="0" rIns="108000" bIns="0" anchor="ctr" anchorCtr="0" compatLnSpc="0">
            <a:noAutofit/>
          </a:bodyPr>
          <a:lstStyle>
            <a:defPPr>
              <a:defRPr lang="it-IT"/>
            </a:defPPr>
            <a:lvl1pPr marR="0" lvl="0" indent="0" algn="ctr">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2400" b="0" i="0" u="none" strike="noStrike" baseline="0">
                <a:ln>
                  <a:noFill/>
                </a:ln>
                <a:solidFill>
                  <a:srgbClr val="000000"/>
                </a:solidFill>
                <a:latin typeface="Times New Roman" pitchFamily="18"/>
                <a:ea typeface="MS Gothic" pitchFamily="2"/>
                <a:cs typeface="Tahoma" pitchFamily="2"/>
              </a:defRPr>
            </a:lvl1pPr>
          </a:lstStyle>
          <a:p>
            <a:r>
              <a:rPr lang="it-IT" i="1" dirty="0"/>
              <a:t>Scheggia, 1 settembre 2026</a:t>
            </a:r>
          </a:p>
        </p:txBody>
      </p:sp>
      <p:cxnSp>
        <p:nvCxnSpPr>
          <p:cNvPr id="4" name="Connettore diritto 3">
            <a:extLst>
              <a:ext uri="{FF2B5EF4-FFF2-40B4-BE49-F238E27FC236}">
                <a16:creationId xmlns:a16="http://schemas.microsoft.com/office/drawing/2014/main" id="{AF93A99E-EF8F-7CF7-CF9E-DCF3E8A46944}"/>
              </a:ext>
            </a:extLst>
          </p:cNvPr>
          <p:cNvCxnSpPr/>
          <p:nvPr/>
        </p:nvCxnSpPr>
        <p:spPr>
          <a:xfrm>
            <a:off x="856486" y="5555087"/>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pic>
        <p:nvPicPr>
          <p:cNvPr id="12" name="Immagine 11">
            <a:extLst>
              <a:ext uri="{FF2B5EF4-FFF2-40B4-BE49-F238E27FC236}">
                <a16:creationId xmlns:a16="http://schemas.microsoft.com/office/drawing/2014/main" id="{F8EB5A45-062D-CAB2-E93B-D9FECD28ECBB}"/>
              </a:ext>
            </a:extLst>
          </p:cNvPr>
          <p:cNvPicPr>
            <a:picLocks noChangeAspect="1"/>
          </p:cNvPicPr>
          <p:nvPr/>
        </p:nvPicPr>
        <p:blipFill>
          <a:blip r:embed="rId4">
            <a:extLst>
              <a:ext uri="{28A0092B-C50C-407E-A947-70E740481C1C}">
                <a14:useLocalDpi xmlns:a14="http://schemas.microsoft.com/office/drawing/2010/main" val="0"/>
              </a:ext>
            </a:extLst>
          </a:blip>
          <a:srcRect l="958" t="-1" b="1667"/>
          <a:stretch>
            <a:fillRect/>
          </a:stretch>
        </p:blipFill>
        <p:spPr>
          <a:xfrm>
            <a:off x="592326" y="5555087"/>
            <a:ext cx="11235243" cy="704708"/>
          </a:xfrm>
          <a:prstGeom prst="rect">
            <a:avLst/>
          </a:prstGeom>
        </p:spPr>
      </p:pic>
    </p:spTree>
    <p:extLst>
      <p:ext uri="{BB962C8B-B14F-4D97-AF65-F5344CB8AC3E}">
        <p14:creationId xmlns:p14="http://schemas.microsoft.com/office/powerpoint/2010/main" val="3814807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B6D89DB4-914B-46AB-A51E-C4BE29191B67}"/>
              </a:ext>
            </a:extLst>
          </p:cNvPr>
          <p:cNvSpPr>
            <a:spLocks noGrp="1" noChangeArrowheads="1"/>
          </p:cNvSpPr>
          <p:nvPr>
            <p:ph type="title"/>
          </p:nvPr>
        </p:nvSpPr>
        <p:spPr>
          <a:xfrm>
            <a:off x="428625" y="195334"/>
            <a:ext cx="7923212" cy="612000"/>
          </a:xfrm>
          <a:solidFill>
            <a:srgbClr val="FFFFFF">
              <a:alpha val="5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a:defRPr/>
            </a:pPr>
            <a:r>
              <a:rPr kumimoji="1" lang="it-IT" altLang="it-IT" i="1" dirty="0">
                <a:solidFill>
                  <a:srgbClr val="B80000"/>
                </a:solidFill>
                <a:latin typeface="Franklin Gothic Medium Cond" panose="020B0606030402020204" pitchFamily="34" charset="0"/>
                <a:ea typeface="GungsuhChe" panose="02030609000101010101" pitchFamily="49" charset="-127"/>
              </a:rPr>
              <a:t>Considerazioni finali</a:t>
            </a:r>
          </a:p>
        </p:txBody>
      </p:sp>
      <p:sp>
        <p:nvSpPr>
          <p:cNvPr id="16388" name="Rectangle 4">
            <a:extLst>
              <a:ext uri="{FF2B5EF4-FFF2-40B4-BE49-F238E27FC236}">
                <a16:creationId xmlns:a16="http://schemas.microsoft.com/office/drawing/2014/main" id="{FF528856-1B2B-45E9-9E40-A57317061671}"/>
              </a:ext>
            </a:extLst>
          </p:cNvPr>
          <p:cNvSpPr>
            <a:spLocks noChangeArrowheads="1"/>
          </p:cNvSpPr>
          <p:nvPr/>
        </p:nvSpPr>
        <p:spPr bwMode="auto">
          <a:xfrm>
            <a:off x="1933414" y="1193400"/>
            <a:ext cx="8471062" cy="4416825"/>
          </a:xfrm>
          <a:prstGeom prst="rect">
            <a:avLst/>
          </a:prstGeom>
          <a:solidFill>
            <a:srgbClr val="208020">
              <a:alpha val="50195"/>
            </a:srgb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noAutofit/>
          </a:bodyPr>
          <a:lstStyle/>
          <a:p>
            <a:pPr marL="269875" indent="-269875">
              <a:buClr>
                <a:schemeClr val="tx1"/>
              </a:buClr>
              <a:buFont typeface="Wingdings" panose="05000000000000000000" pitchFamily="2" charset="2"/>
              <a:buChar char="§"/>
            </a:pPr>
            <a:r>
              <a:rPr lang="it-IT" sz="2800" dirty="0">
                <a:latin typeface="Accord SF" pitchFamily="2" charset="0"/>
              </a:rPr>
              <a:t>Il bosco non ha bisogno dell’uomo, ma l’uomo ha bisogno del bosco.</a:t>
            </a:r>
          </a:p>
          <a:p>
            <a:pPr marL="269875" indent="-269875">
              <a:buClr>
                <a:schemeClr val="tx1"/>
              </a:buClr>
              <a:buFont typeface="Wingdings" panose="05000000000000000000" pitchFamily="2" charset="2"/>
              <a:buChar char="§"/>
            </a:pPr>
            <a:r>
              <a:rPr lang="it-IT" sz="2800" dirty="0">
                <a:latin typeface="Accord SF" pitchFamily="2" charset="0"/>
              </a:rPr>
              <a:t>I processi </a:t>
            </a:r>
            <a:r>
              <a:rPr lang="it-IT" sz="2800" dirty="0" err="1">
                <a:latin typeface="Accord SF" pitchFamily="2" charset="0"/>
              </a:rPr>
              <a:t>bio</a:t>
            </a:r>
            <a:r>
              <a:rPr lang="it-IT" sz="2800" dirty="0">
                <a:latin typeface="Accord SF" pitchFamily="2" charset="0"/>
              </a:rPr>
              <a:t>-ecologici ed evolutivi degli ecosistemi forestali non sono sempre i più adatti per garantire la massima efficacia nell’erogazione di determinati benefici per l’uomo.</a:t>
            </a:r>
          </a:p>
          <a:p>
            <a:pPr marL="269875" indent="-269875">
              <a:buClr>
                <a:schemeClr val="tx1"/>
              </a:buClr>
              <a:buFont typeface="Wingdings" panose="05000000000000000000" pitchFamily="2" charset="2"/>
              <a:buChar char="§"/>
            </a:pPr>
            <a:r>
              <a:rPr lang="it-IT" sz="2800" dirty="0">
                <a:latin typeface="Accord SF" pitchFamily="2" charset="0"/>
              </a:rPr>
              <a:t>Non sempre le attività di prevenzione sono in contrasto con quelle produttive.</a:t>
            </a:r>
          </a:p>
          <a:p>
            <a:pPr marL="269875" indent="-269875">
              <a:buClr>
                <a:schemeClr val="tx1"/>
              </a:buClr>
              <a:buFont typeface="Wingdings" panose="05000000000000000000" pitchFamily="2" charset="2"/>
              <a:buChar char="§"/>
            </a:pPr>
            <a:r>
              <a:rPr lang="it-IT" sz="2800" dirty="0">
                <a:latin typeface="Accord SF" pitchFamily="2" charset="0"/>
              </a:rPr>
              <a:t>La gestione a ceduo non sempre è negativa in relazione alla prevenzione.</a:t>
            </a:r>
          </a:p>
        </p:txBody>
      </p:sp>
      <p:cxnSp>
        <p:nvCxnSpPr>
          <p:cNvPr id="3" name="Connettore diritto 2">
            <a:extLst>
              <a:ext uri="{FF2B5EF4-FFF2-40B4-BE49-F238E27FC236}">
                <a16:creationId xmlns:a16="http://schemas.microsoft.com/office/drawing/2014/main" id="{AC007168-C8F4-398F-4607-F8CA68525DA9}"/>
              </a:ext>
            </a:extLst>
          </p:cNvPr>
          <p:cNvCxnSpPr/>
          <p:nvPr/>
        </p:nvCxnSpPr>
        <p:spPr>
          <a:xfrm>
            <a:off x="515938" y="807334"/>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419795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634DE-4A1F-6186-2F25-08DCBEA4E890}"/>
            </a:ext>
          </a:extLst>
        </p:cNvPr>
        <p:cNvGrpSpPr/>
        <p:nvPr/>
      </p:nvGrpSpPr>
      <p:grpSpPr>
        <a:xfrm>
          <a:off x="0" y="0"/>
          <a:ext cx="0" cy="0"/>
          <a:chOff x="0" y="0"/>
          <a:chExt cx="0" cy="0"/>
        </a:xfrm>
      </p:grpSpPr>
      <p:pic>
        <p:nvPicPr>
          <p:cNvPr id="10" name="Immagine 9">
            <a:extLst>
              <a:ext uri="{FF2B5EF4-FFF2-40B4-BE49-F238E27FC236}">
                <a16:creationId xmlns:a16="http://schemas.microsoft.com/office/drawing/2014/main" id="{52854BB4-FF72-AB0A-43F6-0F51743D0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1" y="239526"/>
            <a:ext cx="11393784" cy="5261247"/>
          </a:xfrm>
          <a:prstGeom prst="rect">
            <a:avLst/>
          </a:prstGeom>
        </p:spPr>
      </p:pic>
      <p:sp>
        <p:nvSpPr>
          <p:cNvPr id="6" name="CasellaDiTesto 5">
            <a:extLst>
              <a:ext uri="{FF2B5EF4-FFF2-40B4-BE49-F238E27FC236}">
                <a16:creationId xmlns:a16="http://schemas.microsoft.com/office/drawing/2014/main" id="{211304E9-E3E0-7510-EAD2-219D23190992}"/>
              </a:ext>
            </a:extLst>
          </p:cNvPr>
          <p:cNvSpPr txBox="1"/>
          <p:nvPr/>
        </p:nvSpPr>
        <p:spPr>
          <a:xfrm>
            <a:off x="515939" y="4428932"/>
            <a:ext cx="11196000" cy="589841"/>
          </a:xfrm>
          <a:prstGeom prst="rect">
            <a:avLst/>
          </a:prstGeom>
          <a:solidFill>
            <a:srgbClr val="860000">
              <a:alpha val="69804"/>
            </a:srgbClr>
          </a:solidFill>
          <a:ln>
            <a:noFill/>
            <a:prstDash val="solid"/>
          </a:ln>
        </p:spPr>
        <p:txBody>
          <a:bodyPr vert="horz" wrap="square" lIns="108000" tIns="0" rIns="108000" bIns="0" anchor="t" anchorCtr="0" compatLnSpc="0">
            <a:spAutoFit/>
          </a:bodyPr>
          <a:lstStyle>
            <a:defPPr>
              <a:defRPr lang="it-IT"/>
            </a:defPPr>
            <a:lvl1pPr marL="0" marR="0" lvl="0" indent="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2400" b="0" i="0" u="none" strike="noStrike" baseline="0">
                <a:ln>
                  <a:noFill/>
                </a:ln>
                <a:solidFill>
                  <a:srgbClr val="000000"/>
                </a:solidFill>
                <a:latin typeface="Times New Roman" pitchFamily="18"/>
                <a:ea typeface="MS Gothic" pitchFamily="2"/>
                <a:cs typeface="Tahoma" pitchFamily="2"/>
              </a:defRPr>
            </a:lvl1pPr>
          </a:lstStyle>
          <a:p>
            <a:pPr algn="ctr"/>
            <a:r>
              <a:rPr lang="it-IT" sz="4000" b="1" i="1" dirty="0">
                <a:solidFill>
                  <a:schemeClr val="bg1"/>
                </a:solidFill>
              </a:rPr>
              <a:t>Il bosco e la prevenzione nel territorio</a:t>
            </a:r>
          </a:p>
        </p:txBody>
      </p:sp>
      <p:sp>
        <p:nvSpPr>
          <p:cNvPr id="8" name="CasellaDiTesto 7">
            <a:extLst>
              <a:ext uri="{FF2B5EF4-FFF2-40B4-BE49-F238E27FC236}">
                <a16:creationId xmlns:a16="http://schemas.microsoft.com/office/drawing/2014/main" id="{6120C02D-AAC9-A3D4-5307-A5207894916B}"/>
              </a:ext>
            </a:extLst>
          </p:cNvPr>
          <p:cNvSpPr txBox="1"/>
          <p:nvPr/>
        </p:nvSpPr>
        <p:spPr>
          <a:xfrm>
            <a:off x="515939" y="5062387"/>
            <a:ext cx="11196000" cy="383373"/>
          </a:xfrm>
          <a:prstGeom prst="rect">
            <a:avLst/>
          </a:prstGeom>
          <a:gradFill>
            <a:gsLst>
              <a:gs pos="0">
                <a:srgbClr val="E6E687">
                  <a:alpha val="70000"/>
                </a:srgbClr>
              </a:gs>
              <a:gs pos="100000">
                <a:srgbClr val="CCCC00">
                  <a:alpha val="70000"/>
                </a:srgbClr>
              </a:gs>
            </a:gsLst>
            <a:lin ang="10800000"/>
          </a:gradFill>
          <a:ln>
            <a:noFill/>
            <a:prstDash val="solid"/>
          </a:ln>
        </p:spPr>
        <p:txBody>
          <a:bodyPr vert="horz" wrap="square" lIns="108000" tIns="0" rIns="108000" bIns="0" anchor="ctr" anchorCtr="0" compatLnSpc="0">
            <a:noAutofit/>
          </a:bodyPr>
          <a:lstStyle>
            <a:defPPr>
              <a:defRPr lang="it-IT"/>
            </a:defPPr>
            <a:lvl1pPr marL="0" marR="0" lvl="0" inden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2400" b="0" i="0" u="none" strike="noStrike" baseline="0">
                <a:ln>
                  <a:noFill/>
                </a:ln>
                <a:solidFill>
                  <a:srgbClr val="000000"/>
                </a:solidFill>
                <a:latin typeface="Times New Roman" pitchFamily="18"/>
                <a:ea typeface="MS Gothic" pitchFamily="2"/>
                <a:cs typeface="Tahoma" pitchFamily="2"/>
              </a:defRPr>
            </a:lvl1pPr>
          </a:lstStyle>
          <a:p>
            <a:pPr algn="ctr"/>
            <a:r>
              <a:rPr lang="it-IT" dirty="0"/>
              <a:t>Mauro Frattegiani - </a:t>
            </a:r>
            <a:r>
              <a:rPr lang="it-IT" i="1" dirty="0"/>
              <a:t>dottore forestale (Perugia)</a:t>
            </a:r>
          </a:p>
        </p:txBody>
      </p:sp>
      <p:sp>
        <p:nvSpPr>
          <p:cNvPr id="2" name="CasellaDiTesto 1">
            <a:extLst>
              <a:ext uri="{FF2B5EF4-FFF2-40B4-BE49-F238E27FC236}">
                <a16:creationId xmlns:a16="http://schemas.microsoft.com/office/drawing/2014/main" id="{B89D9318-3E73-E2D0-6509-A83EF52193CE}"/>
              </a:ext>
            </a:extLst>
          </p:cNvPr>
          <p:cNvSpPr txBox="1"/>
          <p:nvPr/>
        </p:nvSpPr>
        <p:spPr>
          <a:xfrm>
            <a:off x="515939" y="3042360"/>
            <a:ext cx="11196000" cy="584775"/>
          </a:xfrm>
          <a:prstGeom prst="rect">
            <a:avLst/>
          </a:prstGeom>
          <a:solidFill>
            <a:srgbClr val="FFFFFF">
              <a:alpha val="69804"/>
            </a:srgbClr>
          </a:solidFill>
        </p:spPr>
        <p:txBody>
          <a:bodyPr wrap="square" rtlCol="0">
            <a:spAutoFit/>
          </a:bodyPr>
          <a:lstStyle/>
          <a:p>
            <a:r>
              <a:rPr lang="it-IT" sz="3200" b="1" spc="140" dirty="0">
                <a:ln w="19050">
                  <a:solidFill>
                    <a:srgbClr val="860000"/>
                  </a:solidFill>
                </a:ln>
                <a:solidFill>
                  <a:srgbClr val="860000"/>
                </a:solidFill>
                <a:latin typeface="Poiret One" panose="02000000000000000000" pitchFamily="2" charset="0"/>
              </a:rPr>
              <a:t>LA FILIERA DEL LEGNO: il bosco come risorsa sostenibile</a:t>
            </a:r>
          </a:p>
        </p:txBody>
      </p:sp>
      <p:sp>
        <p:nvSpPr>
          <p:cNvPr id="9" name="CasellaDiTesto 8">
            <a:extLst>
              <a:ext uri="{FF2B5EF4-FFF2-40B4-BE49-F238E27FC236}">
                <a16:creationId xmlns:a16="http://schemas.microsoft.com/office/drawing/2014/main" id="{8E857907-4BB5-0C36-0CF8-B8C31BA0D0DD}"/>
              </a:ext>
            </a:extLst>
          </p:cNvPr>
          <p:cNvSpPr txBox="1"/>
          <p:nvPr/>
        </p:nvSpPr>
        <p:spPr>
          <a:xfrm>
            <a:off x="515939" y="3939842"/>
            <a:ext cx="11196000" cy="448450"/>
          </a:xfrm>
          <a:prstGeom prst="rect">
            <a:avLst/>
          </a:prstGeom>
          <a:gradFill>
            <a:gsLst>
              <a:gs pos="0">
                <a:srgbClr val="E6E687">
                  <a:alpha val="70000"/>
                </a:srgbClr>
              </a:gs>
              <a:gs pos="100000">
                <a:srgbClr val="CCCC00">
                  <a:alpha val="70000"/>
                </a:srgbClr>
              </a:gs>
            </a:gsLst>
            <a:lin ang="10800000"/>
          </a:gradFill>
          <a:ln>
            <a:noFill/>
            <a:prstDash val="solid"/>
          </a:ln>
        </p:spPr>
        <p:txBody>
          <a:bodyPr vert="horz" wrap="square" lIns="108000" tIns="0" rIns="108000" bIns="0" anchor="ctr" anchorCtr="0" compatLnSpc="0">
            <a:noAutofit/>
          </a:bodyPr>
          <a:lstStyle>
            <a:defPPr>
              <a:defRPr lang="it-IT"/>
            </a:defPPr>
            <a:lvl1pPr marR="0" lvl="0" indent="0" algn="ctr">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2400" b="0" i="0" u="none" strike="noStrike" baseline="0">
                <a:ln>
                  <a:noFill/>
                </a:ln>
                <a:solidFill>
                  <a:srgbClr val="000000"/>
                </a:solidFill>
                <a:latin typeface="Times New Roman" pitchFamily="18"/>
                <a:ea typeface="MS Gothic" pitchFamily="2"/>
                <a:cs typeface="Tahoma" pitchFamily="2"/>
              </a:defRPr>
            </a:lvl1pPr>
          </a:lstStyle>
          <a:p>
            <a:r>
              <a:rPr lang="it-IT" i="1" dirty="0"/>
              <a:t>Scheggia, 1 settembre 2026</a:t>
            </a:r>
          </a:p>
        </p:txBody>
      </p:sp>
      <p:pic>
        <p:nvPicPr>
          <p:cNvPr id="12" name="Immagine 11">
            <a:extLst>
              <a:ext uri="{FF2B5EF4-FFF2-40B4-BE49-F238E27FC236}">
                <a16:creationId xmlns:a16="http://schemas.microsoft.com/office/drawing/2014/main" id="{3B69A3B5-57EB-AF59-5D52-D7B764149E0F}"/>
              </a:ext>
            </a:extLst>
          </p:cNvPr>
          <p:cNvPicPr>
            <a:picLocks noChangeAspect="1"/>
          </p:cNvPicPr>
          <p:nvPr/>
        </p:nvPicPr>
        <p:blipFill>
          <a:blip r:embed="rId4">
            <a:extLst>
              <a:ext uri="{28A0092B-C50C-407E-A947-70E740481C1C}">
                <a14:useLocalDpi xmlns:a14="http://schemas.microsoft.com/office/drawing/2010/main" val="0"/>
              </a:ext>
            </a:extLst>
          </a:blip>
          <a:srcRect l="958" t="-1" b="1667"/>
          <a:stretch>
            <a:fillRect/>
          </a:stretch>
        </p:blipFill>
        <p:spPr>
          <a:xfrm>
            <a:off x="592326" y="5555087"/>
            <a:ext cx="11235243" cy="704708"/>
          </a:xfrm>
          <a:prstGeom prst="rect">
            <a:avLst/>
          </a:prstGeom>
        </p:spPr>
      </p:pic>
      <p:sp>
        <p:nvSpPr>
          <p:cNvPr id="14" name="CasellaDiTesto 13">
            <a:extLst>
              <a:ext uri="{FF2B5EF4-FFF2-40B4-BE49-F238E27FC236}">
                <a16:creationId xmlns:a16="http://schemas.microsoft.com/office/drawing/2014/main" id="{6B679274-8DC4-D788-578C-C9BE7F97E3FF}"/>
              </a:ext>
            </a:extLst>
          </p:cNvPr>
          <p:cNvSpPr txBox="1"/>
          <p:nvPr/>
        </p:nvSpPr>
        <p:spPr>
          <a:xfrm>
            <a:off x="443086" y="227028"/>
            <a:ext cx="3919363" cy="707886"/>
          </a:xfrm>
          <a:prstGeom prst="rect">
            <a:avLst/>
          </a:prstGeom>
          <a:solidFill>
            <a:srgbClr val="FFFFFF">
              <a:alpha val="69804"/>
            </a:srgbClr>
          </a:solidFill>
        </p:spPr>
        <p:txBody>
          <a:bodyPr wrap="square" rtlCol="0">
            <a:spAutoFit/>
          </a:bodyPr>
          <a:lstStyle/>
          <a:p>
            <a:r>
              <a:rPr lang="it-IT" sz="4000" b="1" i="1" spc="140" dirty="0">
                <a:ln w="19050">
                  <a:solidFill>
                    <a:srgbClr val="860000"/>
                  </a:solidFill>
                </a:ln>
                <a:solidFill>
                  <a:srgbClr val="860000"/>
                </a:solidFill>
                <a:latin typeface="Poiret One" panose="02000000000000000000" pitchFamily="2" charset="0"/>
              </a:rPr>
              <a:t>Grazie a tutti/e</a:t>
            </a:r>
          </a:p>
        </p:txBody>
      </p:sp>
      <p:cxnSp>
        <p:nvCxnSpPr>
          <p:cNvPr id="17" name="Connettore diritto 16">
            <a:extLst>
              <a:ext uri="{FF2B5EF4-FFF2-40B4-BE49-F238E27FC236}">
                <a16:creationId xmlns:a16="http://schemas.microsoft.com/office/drawing/2014/main" id="{CE24D257-9A45-F7F9-68DB-D3A7686AB11D}"/>
              </a:ext>
            </a:extLst>
          </p:cNvPr>
          <p:cNvCxnSpPr/>
          <p:nvPr/>
        </p:nvCxnSpPr>
        <p:spPr>
          <a:xfrm>
            <a:off x="515939" y="937216"/>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9895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CA83C9D-1AF5-453A-AD9D-3DA967C479A0}"/>
              </a:ext>
            </a:extLst>
          </p:cNvPr>
          <p:cNvSpPr>
            <a:spLocks noGrp="1" noChangeArrowheads="1"/>
          </p:cNvSpPr>
          <p:nvPr>
            <p:ph type="title"/>
          </p:nvPr>
        </p:nvSpPr>
        <p:spPr>
          <a:xfrm>
            <a:off x="1887540" y="127625"/>
            <a:ext cx="7866061" cy="1446550"/>
          </a:xfrm>
          <a:solidFill>
            <a:srgbClr val="FFFFFF">
              <a:alpha val="59999"/>
            </a:srgbClr>
          </a:solidFill>
        </p:spPr>
        <p:txBody>
          <a:bodyPr/>
          <a:lstStyle/>
          <a:p>
            <a:pPr>
              <a:defRPr/>
            </a:pPr>
            <a:r>
              <a:rPr kumimoji="1" lang="it-IT" altLang="en-US" i="1" dirty="0">
                <a:solidFill>
                  <a:srgbClr val="B80000"/>
                </a:solidFill>
                <a:latin typeface="Franklin Gothic Medium Cond" panose="020B0606030402020204" pitchFamily="34" charset="0"/>
                <a:ea typeface="GungsuhChe" panose="02030609000101010101" pitchFamily="49" charset="-127"/>
                <a:sym typeface="Wingdings" panose="05000000000000000000" pitchFamily="2" charset="2"/>
              </a:rPr>
              <a:t>Principali influenze degli ecosistemi forestali sul ciclo dell’acqua</a:t>
            </a:r>
          </a:p>
        </p:txBody>
      </p:sp>
      <p:sp>
        <p:nvSpPr>
          <p:cNvPr id="2" name="Rectangle 6">
            <a:extLst>
              <a:ext uri="{FF2B5EF4-FFF2-40B4-BE49-F238E27FC236}">
                <a16:creationId xmlns:a16="http://schemas.microsoft.com/office/drawing/2014/main" id="{4964AFF2-38D9-31C3-A0ED-175477474686}"/>
              </a:ext>
            </a:extLst>
          </p:cNvPr>
          <p:cNvSpPr>
            <a:spLocks noChangeArrowheads="1"/>
          </p:cNvSpPr>
          <p:nvPr/>
        </p:nvSpPr>
        <p:spPr bwMode="auto">
          <a:xfrm>
            <a:off x="1524000" y="1367050"/>
            <a:ext cx="5427661" cy="4893647"/>
          </a:xfrm>
          <a:prstGeom prst="rect">
            <a:avLst/>
          </a:prstGeom>
          <a:solidFill>
            <a:srgbClr val="208020">
              <a:alpha val="50195"/>
            </a:srgbClr>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266700" indent="-266700">
              <a:spcBef>
                <a:spcPct val="0"/>
              </a:spcBef>
              <a:buClr>
                <a:schemeClr val="tx1"/>
              </a:buClr>
              <a:buFont typeface="Arial" panose="020B0604020202020204" pitchFamily="34" charset="0"/>
              <a:buChar char="•"/>
            </a:pPr>
            <a:r>
              <a:rPr lang="it-IT" altLang="it-IT" sz="2400" dirty="0">
                <a:solidFill>
                  <a:schemeClr val="tx1"/>
                </a:solidFill>
                <a:latin typeface="Accord SF" pitchFamily="2" charset="0"/>
              </a:rPr>
              <a:t>Riduzione dell’evapotraspirazione</a:t>
            </a:r>
          </a:p>
          <a:p>
            <a:pPr marL="266700" indent="-266700">
              <a:spcBef>
                <a:spcPct val="0"/>
              </a:spcBef>
              <a:buClr>
                <a:schemeClr val="tx1"/>
              </a:buClr>
              <a:buFont typeface="Arial" panose="020B0604020202020204" pitchFamily="34" charset="0"/>
              <a:buChar char="•"/>
            </a:pPr>
            <a:r>
              <a:rPr lang="it-IT" altLang="it-IT" sz="2400" dirty="0">
                <a:solidFill>
                  <a:schemeClr val="tx1"/>
                </a:solidFill>
                <a:latin typeface="Accord SF" pitchFamily="2" charset="0"/>
              </a:rPr>
              <a:t>Aumento dell’umidità del suolo</a:t>
            </a:r>
          </a:p>
          <a:p>
            <a:pPr marL="266700" indent="-266700">
              <a:spcBef>
                <a:spcPct val="0"/>
              </a:spcBef>
              <a:buClr>
                <a:schemeClr val="tx1"/>
              </a:buClr>
              <a:buFont typeface="Arial" panose="020B0604020202020204" pitchFamily="34" charset="0"/>
              <a:buChar char="•"/>
            </a:pPr>
            <a:r>
              <a:rPr lang="it-IT" altLang="it-IT" sz="2400" dirty="0">
                <a:solidFill>
                  <a:schemeClr val="tx1"/>
                </a:solidFill>
                <a:latin typeface="Accord SF" pitchFamily="2" charset="0"/>
              </a:rPr>
              <a:t>Aumento dell’acqua nelle falde sotterranee</a:t>
            </a:r>
          </a:p>
          <a:p>
            <a:pPr marL="266700" indent="-266700">
              <a:spcBef>
                <a:spcPct val="0"/>
              </a:spcBef>
              <a:buClr>
                <a:schemeClr val="tx1"/>
              </a:buClr>
              <a:buFont typeface="Arial" panose="020B0604020202020204" pitchFamily="34" charset="0"/>
              <a:buChar char="•"/>
            </a:pPr>
            <a:r>
              <a:rPr lang="it-IT" altLang="it-IT" sz="2400" dirty="0">
                <a:solidFill>
                  <a:schemeClr val="tx1"/>
                </a:solidFill>
                <a:latin typeface="Accord SF" pitchFamily="2" charset="0"/>
              </a:rPr>
              <a:t>Fitodepurazione delle acque superficiali</a:t>
            </a:r>
          </a:p>
          <a:p>
            <a:pPr marL="266700" indent="-266700">
              <a:spcBef>
                <a:spcPct val="0"/>
              </a:spcBef>
              <a:buClr>
                <a:schemeClr val="tx1"/>
              </a:buClr>
              <a:buFont typeface="Arial" panose="020B0604020202020204" pitchFamily="34" charset="0"/>
              <a:buChar char="•"/>
            </a:pPr>
            <a:r>
              <a:rPr lang="it-IT" altLang="it-IT" sz="2400" dirty="0">
                <a:solidFill>
                  <a:schemeClr val="tx1"/>
                </a:solidFill>
                <a:latin typeface="Accord SF" pitchFamily="2" charset="0"/>
              </a:rPr>
              <a:t>Riduzione delle portate delle acque superficiali</a:t>
            </a:r>
          </a:p>
          <a:p>
            <a:pPr marL="266700" indent="-266700">
              <a:spcBef>
                <a:spcPct val="0"/>
              </a:spcBef>
              <a:buClr>
                <a:schemeClr val="tx1"/>
              </a:buClr>
              <a:buFont typeface="Arial" panose="020B0604020202020204" pitchFamily="34" charset="0"/>
              <a:buChar char="•"/>
            </a:pPr>
            <a:r>
              <a:rPr lang="it-IT" altLang="it-IT" sz="2400" dirty="0">
                <a:solidFill>
                  <a:schemeClr val="tx1"/>
                </a:solidFill>
                <a:latin typeface="Accord SF" pitchFamily="2" charset="0"/>
              </a:rPr>
              <a:t>Riduzione dell’intensità battente delle acque meteoriche</a:t>
            </a:r>
          </a:p>
          <a:p>
            <a:pPr marL="266700" indent="-266700">
              <a:spcBef>
                <a:spcPct val="0"/>
              </a:spcBef>
              <a:buClr>
                <a:schemeClr val="tx1"/>
              </a:buClr>
              <a:buFont typeface="Arial" panose="020B0604020202020204" pitchFamily="34" charset="0"/>
              <a:buChar char="•"/>
            </a:pPr>
            <a:r>
              <a:rPr lang="it-IT" altLang="it-IT" sz="2400" dirty="0">
                <a:solidFill>
                  <a:schemeClr val="tx1"/>
                </a:solidFill>
                <a:latin typeface="Accord SF" pitchFamily="2" charset="0"/>
              </a:rPr>
              <a:t>Mantenimento della neve per periodi più prolungati</a:t>
            </a:r>
          </a:p>
          <a:p>
            <a:pPr marL="266700" indent="-266700">
              <a:spcBef>
                <a:spcPct val="0"/>
              </a:spcBef>
              <a:buClr>
                <a:schemeClr val="tx1"/>
              </a:buClr>
              <a:buFont typeface="Arial" panose="020B0604020202020204" pitchFamily="34" charset="0"/>
              <a:buChar char="•"/>
            </a:pPr>
            <a:r>
              <a:rPr lang="it-IT" altLang="it-IT" sz="2400" dirty="0">
                <a:solidFill>
                  <a:schemeClr val="tx1"/>
                </a:solidFill>
                <a:latin typeface="Accord SF" pitchFamily="2" charset="0"/>
              </a:rPr>
              <a:t>Trasformazione in carboidrati complessi</a:t>
            </a:r>
          </a:p>
          <a:p>
            <a:pPr marL="266700" indent="-266700">
              <a:spcBef>
                <a:spcPct val="0"/>
              </a:spcBef>
              <a:buClr>
                <a:schemeClr val="tx1"/>
              </a:buClr>
              <a:buFont typeface="Arial" panose="020B0604020202020204" pitchFamily="34" charset="0"/>
              <a:buChar char="•"/>
            </a:pPr>
            <a:r>
              <a:rPr lang="it-IT" altLang="it-IT" sz="2400" dirty="0">
                <a:solidFill>
                  <a:schemeClr val="tx1"/>
                </a:solidFill>
                <a:latin typeface="Accord SF" pitchFamily="2" charset="0"/>
              </a:rPr>
              <a:t>….</a:t>
            </a:r>
          </a:p>
        </p:txBody>
      </p:sp>
      <p:pic>
        <p:nvPicPr>
          <p:cNvPr id="3" name="Picture 5">
            <a:extLst>
              <a:ext uri="{FF2B5EF4-FFF2-40B4-BE49-F238E27FC236}">
                <a16:creationId xmlns:a16="http://schemas.microsoft.com/office/drawing/2014/main" id="{171ED8C9-6987-1996-EA35-5F6F75D58CE8}"/>
              </a:ext>
            </a:extLst>
          </p:cNvPr>
          <p:cNvPicPr>
            <a:picLocks noChangeAspect="1" noChangeArrowheads="1"/>
          </p:cNvPicPr>
          <p:nvPr/>
        </p:nvPicPr>
        <p:blipFill>
          <a:blip r:embed="rId2">
            <a:clrChange>
              <a:clrFrom>
                <a:srgbClr val="F1F1F1"/>
              </a:clrFrom>
              <a:clrTo>
                <a:srgbClr val="F1F1F1">
                  <a:alpha val="0"/>
                </a:srgbClr>
              </a:clrTo>
            </a:clrChange>
            <a:extLst>
              <a:ext uri="{BEBA8EAE-BF5A-486C-A8C5-ECC9F3942E4B}">
                <a14:imgProps xmlns:a14="http://schemas.microsoft.com/office/drawing/2010/main">
                  <a14:imgLayer r:embed="rId3">
                    <a14:imgEffect>
                      <a14:saturation sat="0"/>
                    </a14:imgEffect>
                    <a14:imgEffect>
                      <a14:brightnessContrast bright="-9000" contrast="28000"/>
                    </a14:imgEffect>
                  </a14:imgLayer>
                </a14:imgProps>
              </a:ext>
              <a:ext uri="{28A0092B-C50C-407E-A947-70E740481C1C}">
                <a14:useLocalDpi xmlns:a14="http://schemas.microsoft.com/office/drawing/2010/main" val="0"/>
              </a:ext>
            </a:extLst>
          </a:blip>
          <a:srcRect/>
          <a:stretch>
            <a:fillRect/>
          </a:stretch>
        </p:blipFill>
        <p:spPr bwMode="auto">
          <a:xfrm>
            <a:off x="8486775" y="634787"/>
            <a:ext cx="3283580" cy="3129495"/>
          </a:xfrm>
          <a:prstGeom prst="rect">
            <a:avLst/>
          </a:prstGeom>
          <a:solidFill>
            <a:srgbClr val="FFFFFF"/>
          </a:solidFill>
          <a:ln w="76200">
            <a:noFill/>
            <a:miter lim="800000"/>
            <a:headEnd/>
            <a:tailEnd/>
          </a:ln>
        </p:spPr>
      </p:pic>
      <p:pic>
        <p:nvPicPr>
          <p:cNvPr id="17" name="Immagine 16">
            <a:extLst>
              <a:ext uri="{FF2B5EF4-FFF2-40B4-BE49-F238E27FC236}">
                <a16:creationId xmlns:a16="http://schemas.microsoft.com/office/drawing/2014/main" id="{2E7ECD18-A590-A3DC-CC83-27C9469AE6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2684" y="3813873"/>
            <a:ext cx="3462015" cy="2299891"/>
          </a:xfrm>
          <a:prstGeom prst="rect">
            <a:avLst/>
          </a:prstGeom>
          <a:solidFill>
            <a:srgbClr val="FFFFFF"/>
          </a:solidFill>
        </p:spPr>
      </p:pic>
    </p:spTree>
    <p:extLst>
      <p:ext uri="{BB962C8B-B14F-4D97-AF65-F5344CB8AC3E}">
        <p14:creationId xmlns:p14="http://schemas.microsoft.com/office/powerpoint/2010/main" val="27753085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CA83C9D-1AF5-453A-AD9D-3DA967C479A0}"/>
              </a:ext>
            </a:extLst>
          </p:cNvPr>
          <p:cNvSpPr>
            <a:spLocks noGrp="1" noChangeArrowheads="1"/>
          </p:cNvSpPr>
          <p:nvPr>
            <p:ph type="title"/>
          </p:nvPr>
        </p:nvSpPr>
        <p:spPr>
          <a:xfrm>
            <a:off x="371475" y="215775"/>
            <a:ext cx="8923336" cy="645549"/>
          </a:xfrm>
          <a:solidFill>
            <a:srgbClr val="FFFFFF">
              <a:alpha val="59999"/>
            </a:srgbClr>
          </a:solidFill>
        </p:spPr>
        <p:txBody>
          <a:bodyPr/>
          <a:lstStyle/>
          <a:p>
            <a:pPr>
              <a:defRPr/>
            </a:pPr>
            <a:r>
              <a:rPr kumimoji="1" lang="it-IT" altLang="en-US" i="1" dirty="0">
                <a:solidFill>
                  <a:srgbClr val="B80000"/>
                </a:solidFill>
                <a:latin typeface="Franklin Gothic Medium Cond" panose="020B0606030402020204" pitchFamily="34" charset="0"/>
                <a:ea typeface="GungsuhChe" panose="02030609000101010101" pitchFamily="49" charset="-127"/>
                <a:sym typeface="Wingdings" panose="05000000000000000000" pitchFamily="2" charset="2"/>
              </a:rPr>
              <a:t>Selvicoltura e protezione idrogeologica</a:t>
            </a:r>
          </a:p>
        </p:txBody>
      </p:sp>
      <p:sp>
        <p:nvSpPr>
          <p:cNvPr id="3" name="CasellaDiTesto 2">
            <a:extLst>
              <a:ext uri="{FF2B5EF4-FFF2-40B4-BE49-F238E27FC236}">
                <a16:creationId xmlns:a16="http://schemas.microsoft.com/office/drawing/2014/main" id="{820CFD26-D21F-0FFB-510D-DC27238A0F2F}"/>
              </a:ext>
            </a:extLst>
          </p:cNvPr>
          <p:cNvSpPr txBox="1"/>
          <p:nvPr/>
        </p:nvSpPr>
        <p:spPr>
          <a:xfrm>
            <a:off x="637915" y="973786"/>
            <a:ext cx="6858260" cy="4670465"/>
          </a:xfrm>
          <a:prstGeom prst="rect">
            <a:avLst/>
          </a:prstGeom>
          <a:solidFill>
            <a:srgbClr val="208020">
              <a:alpha val="50195"/>
            </a:srgbClr>
          </a:solidFill>
          <a:ln>
            <a:noFill/>
          </a:ln>
          <a:effectLst/>
        </p:spPr>
        <p:txBody>
          <a:bodyPr wrap="square">
            <a:noAutofit/>
          </a:bodyPr>
          <a:lstStyle>
            <a:defPPr>
              <a:defRPr lang="it-IT"/>
            </a:defPPr>
            <a:lvl1pPr marL="266700" indent="-266700">
              <a:buClr>
                <a:schemeClr val="tx1"/>
              </a:buClr>
              <a:buFont typeface="Arial" panose="020B0604020202020204" pitchFamily="34" charset="0"/>
              <a:buChar char="•"/>
              <a:defRPr sz="2400">
                <a:latin typeface="Accord SF" pitchFamily="2" charset="0"/>
              </a:defRPr>
            </a:lvl1pPr>
            <a:lvl2pPr marL="2073275" indent="-457200">
              <a:spcBef>
                <a:spcPct val="20000"/>
              </a:spcBef>
              <a:buClr>
                <a:schemeClr val="tx2"/>
              </a:buClr>
              <a:buFont typeface="Botanical" pitchFamily="2" charset="2"/>
              <a:buChar char="ã"/>
              <a:defRPr sz="2800">
                <a:solidFill>
                  <a:srgbClr val="4D4D4D"/>
                </a:solidFill>
              </a:defRPr>
            </a:lvl2pPr>
            <a:lvl3pPr marL="2511425" indent="-258763">
              <a:spcBef>
                <a:spcPct val="20000"/>
              </a:spcBef>
              <a:buClr>
                <a:schemeClr val="tx2"/>
              </a:buClr>
              <a:buFont typeface="Botanical" pitchFamily="2" charset="2"/>
              <a:buChar char="§"/>
              <a:defRPr sz="2400">
                <a:solidFill>
                  <a:srgbClr val="4D4D4D"/>
                </a:solidFill>
              </a:defRPr>
            </a:lvl3pPr>
            <a:lvl4pPr marL="2941638" indent="-250825">
              <a:spcBef>
                <a:spcPct val="20000"/>
              </a:spcBef>
              <a:buClr>
                <a:schemeClr val="tx2"/>
              </a:buClr>
              <a:buFont typeface="Botanical" pitchFamily="2" charset="2"/>
              <a:buChar char="&gt;"/>
              <a:defRPr sz="2000">
                <a:solidFill>
                  <a:srgbClr val="4D4D4D"/>
                </a:solidFill>
              </a:defRPr>
            </a:lvl4pPr>
            <a:lvl5pPr marL="3325813" indent="-204788">
              <a:spcBef>
                <a:spcPct val="20000"/>
              </a:spcBef>
              <a:buClr>
                <a:schemeClr val="tx2"/>
              </a:buClr>
              <a:buFont typeface="Botanical" pitchFamily="2" charset="2"/>
              <a:buChar char="­"/>
              <a:defRPr sz="2000">
                <a:solidFill>
                  <a:srgbClr val="4D4D4D"/>
                </a:solidFill>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defRPr>
            </a:lvl9pPr>
          </a:lstStyle>
          <a:p>
            <a:r>
              <a:rPr lang="it-IT" altLang="it-IT" dirty="0"/>
              <a:t>BOSCHI DI PROTEZIONE DIRETTA:</a:t>
            </a:r>
          </a:p>
          <a:p>
            <a:pPr marL="533400" lvl="1" indent="-266700">
              <a:spcBef>
                <a:spcPts val="0"/>
              </a:spcBef>
              <a:buClr>
                <a:schemeClr val="tx1"/>
              </a:buClr>
              <a:buFont typeface="Wingdings" panose="05000000000000000000" pitchFamily="2" charset="2"/>
              <a:buChar char="§"/>
            </a:pPr>
            <a:r>
              <a:rPr lang="it-IT" altLang="it-IT" sz="2400" dirty="0">
                <a:solidFill>
                  <a:schemeClr val="tx1"/>
                </a:solidFill>
                <a:latin typeface="Accord SF" pitchFamily="2" charset="0"/>
              </a:rPr>
              <a:t>Elevato numero di alberi</a:t>
            </a:r>
          </a:p>
          <a:p>
            <a:pPr marL="533400" lvl="1" indent="-266700">
              <a:spcBef>
                <a:spcPts val="0"/>
              </a:spcBef>
              <a:buClr>
                <a:schemeClr val="tx1"/>
              </a:buClr>
              <a:buFont typeface="Wingdings" panose="05000000000000000000" pitchFamily="2" charset="2"/>
              <a:buChar char="§"/>
            </a:pPr>
            <a:r>
              <a:rPr lang="it-IT" altLang="it-IT" sz="2400" dirty="0">
                <a:solidFill>
                  <a:schemeClr val="tx1"/>
                </a:solidFill>
                <a:latin typeface="Accord SF" pitchFamily="2" charset="0"/>
              </a:rPr>
              <a:t>Rilascio di fusti atterrati lungo le curve di livello</a:t>
            </a:r>
          </a:p>
          <a:p>
            <a:pPr marL="533400" lvl="1" indent="-266700">
              <a:spcBef>
                <a:spcPts val="0"/>
              </a:spcBef>
              <a:buClr>
                <a:schemeClr val="tx1"/>
              </a:buClr>
              <a:buFont typeface="Wingdings" panose="05000000000000000000" pitchFamily="2" charset="2"/>
              <a:buChar char="§"/>
            </a:pPr>
            <a:r>
              <a:rPr lang="it-IT" altLang="it-IT" sz="2400" dirty="0">
                <a:solidFill>
                  <a:schemeClr val="tx1"/>
                </a:solidFill>
                <a:latin typeface="Accord SF" pitchFamily="2" charset="0"/>
              </a:rPr>
              <a:t>Taglio alto delle ceppaie</a:t>
            </a:r>
          </a:p>
          <a:p>
            <a:pPr marL="533400" lvl="1" indent="-266700">
              <a:spcBef>
                <a:spcPts val="0"/>
              </a:spcBef>
              <a:buClr>
                <a:schemeClr val="tx1"/>
              </a:buClr>
              <a:buFont typeface="Wingdings" panose="05000000000000000000" pitchFamily="2" charset="2"/>
              <a:buChar char="§"/>
            </a:pPr>
            <a:r>
              <a:rPr lang="it-IT" altLang="it-IT" sz="2400" dirty="0">
                <a:solidFill>
                  <a:schemeClr val="tx1"/>
                </a:solidFill>
                <a:latin typeface="Accord SF" pitchFamily="2" charset="0"/>
              </a:rPr>
              <a:t>Integrazione con sistemazione idraulico forestali</a:t>
            </a:r>
          </a:p>
          <a:p>
            <a:pPr marL="266700" lvl="1" indent="-266700">
              <a:spcBef>
                <a:spcPts val="1200"/>
              </a:spcBef>
              <a:buClr>
                <a:schemeClr val="tx1"/>
              </a:buClr>
              <a:buFont typeface="Arial" panose="020B0604020202020204" pitchFamily="34" charset="0"/>
              <a:buChar char="•"/>
            </a:pPr>
            <a:r>
              <a:rPr lang="it-IT" altLang="it-IT" sz="2400" dirty="0">
                <a:solidFill>
                  <a:schemeClr val="tx1"/>
                </a:solidFill>
                <a:latin typeface="Accord SF" pitchFamily="2" charset="0"/>
              </a:rPr>
              <a:t>BOSCHI DI PROTEZIONE «GENERICA»:</a:t>
            </a:r>
          </a:p>
          <a:p>
            <a:pPr marL="533400" lvl="1" indent="-266700">
              <a:spcBef>
                <a:spcPts val="0"/>
              </a:spcBef>
              <a:buClr>
                <a:schemeClr val="tx1"/>
              </a:buClr>
              <a:buFont typeface="Wingdings" panose="05000000000000000000" pitchFamily="2" charset="2"/>
              <a:buChar char="§"/>
            </a:pPr>
            <a:r>
              <a:rPr lang="it-IT" altLang="it-IT" sz="2400" dirty="0">
                <a:solidFill>
                  <a:schemeClr val="tx1"/>
                </a:solidFill>
                <a:latin typeface="Accord SF" pitchFamily="2" charset="0"/>
              </a:rPr>
              <a:t>Utilizzo di sistemi di esbosco a basso impatto sul suolo (teleferiche, risine)</a:t>
            </a:r>
          </a:p>
          <a:p>
            <a:pPr marL="533400" lvl="1" indent="-266700">
              <a:spcBef>
                <a:spcPts val="0"/>
              </a:spcBef>
              <a:buClr>
                <a:schemeClr val="tx1"/>
              </a:buClr>
              <a:buFont typeface="Wingdings" panose="05000000000000000000" pitchFamily="2" charset="2"/>
              <a:buChar char="§"/>
            </a:pPr>
            <a:r>
              <a:rPr lang="it-IT" altLang="it-IT" sz="2400" dirty="0">
                <a:solidFill>
                  <a:schemeClr val="tx1"/>
                </a:solidFill>
                <a:latin typeface="Accord SF" pitchFamily="2" charset="0"/>
              </a:rPr>
              <a:t>Mosaico di boschi a invecchiamento indefinito, cedui e fustaie</a:t>
            </a:r>
          </a:p>
          <a:p>
            <a:pPr marL="533400" lvl="1" indent="-266700">
              <a:buClr>
                <a:schemeClr val="tx1"/>
              </a:buClr>
              <a:buFont typeface="Wingdings" panose="05000000000000000000" pitchFamily="2" charset="2"/>
              <a:buChar char="§"/>
            </a:pPr>
            <a:endParaRPr lang="it-IT" altLang="it-IT" sz="2400" dirty="0">
              <a:solidFill>
                <a:schemeClr val="tx1"/>
              </a:solidFill>
              <a:latin typeface="Accord SF" pitchFamily="2" charset="0"/>
            </a:endParaRPr>
          </a:p>
          <a:p>
            <a:pPr marL="533400" lvl="1" indent="-266700">
              <a:buClr>
                <a:schemeClr val="tx1"/>
              </a:buClr>
              <a:buFont typeface="Wingdings" panose="05000000000000000000" pitchFamily="2" charset="2"/>
              <a:buChar char="§"/>
            </a:pPr>
            <a:endParaRPr lang="it-IT" altLang="it-IT" sz="2400" dirty="0">
              <a:solidFill>
                <a:schemeClr val="tx1"/>
              </a:solidFill>
              <a:latin typeface="Accord SF" pitchFamily="2" charset="0"/>
            </a:endParaRPr>
          </a:p>
        </p:txBody>
      </p:sp>
      <p:sp>
        <p:nvSpPr>
          <p:cNvPr id="2" name="CasellaDiTesto 1">
            <a:extLst>
              <a:ext uri="{FF2B5EF4-FFF2-40B4-BE49-F238E27FC236}">
                <a16:creationId xmlns:a16="http://schemas.microsoft.com/office/drawing/2014/main" id="{C4F364A6-75BE-904D-724B-4E12E24E7891}"/>
              </a:ext>
            </a:extLst>
          </p:cNvPr>
          <p:cNvSpPr txBox="1"/>
          <p:nvPr/>
        </p:nvSpPr>
        <p:spPr>
          <a:xfrm>
            <a:off x="2856884" y="5519851"/>
            <a:ext cx="4410691" cy="728726"/>
          </a:xfrm>
          <a:prstGeom prst="rect">
            <a:avLst/>
          </a:prstGeom>
          <a:solidFill>
            <a:srgbClr val="196519">
              <a:alpha val="80000"/>
            </a:srgbClr>
          </a:solidFill>
        </p:spPr>
        <p:txBody>
          <a:bodyPr wrap="square">
            <a:spAutoFit/>
          </a:bodyPr>
          <a:lstStyle>
            <a:defPPr>
              <a:defRPr lang="it-IT"/>
            </a:defPPr>
            <a:lvl1pPr>
              <a:lnSpc>
                <a:spcPct val="107000"/>
              </a:lnSpc>
              <a:spcAft>
                <a:spcPts val="800"/>
              </a:spcAft>
              <a:defRPr sz="1800">
                <a:effectLst/>
                <a:latin typeface="Times New Roman" panose="02020603050405020304" pitchFamily="18" charset="0"/>
                <a:ea typeface="Calibri" panose="020F0502020204030204" pitchFamily="34" charset="0"/>
                <a:cs typeface="Times New Roman" panose="02020603050405020304" pitchFamily="18" charset="0"/>
              </a:defRPr>
            </a:lvl1pPr>
            <a:lvl2pPr marL="2073275" indent="-457200">
              <a:spcBef>
                <a:spcPct val="20000"/>
              </a:spcBef>
              <a:buClr>
                <a:schemeClr val="tx2"/>
              </a:buClr>
              <a:buFont typeface="Botanical" pitchFamily="2" charset="2"/>
              <a:buChar char="ã"/>
              <a:defRPr sz="2800">
                <a:solidFill>
                  <a:srgbClr val="4D4D4D"/>
                </a:solidFill>
              </a:defRPr>
            </a:lvl2pPr>
            <a:lvl3pPr marL="2511425" indent="-258763">
              <a:spcBef>
                <a:spcPct val="20000"/>
              </a:spcBef>
              <a:buClr>
                <a:schemeClr val="tx2"/>
              </a:buClr>
              <a:buFont typeface="Botanical" pitchFamily="2" charset="2"/>
              <a:buChar char="§"/>
              <a:defRPr sz="2400">
                <a:solidFill>
                  <a:srgbClr val="4D4D4D"/>
                </a:solidFill>
              </a:defRPr>
            </a:lvl3pPr>
            <a:lvl4pPr marL="2941638" indent="-250825">
              <a:spcBef>
                <a:spcPct val="20000"/>
              </a:spcBef>
              <a:buClr>
                <a:schemeClr val="tx2"/>
              </a:buClr>
              <a:buFont typeface="Botanical" pitchFamily="2" charset="2"/>
              <a:buChar char="&gt;"/>
              <a:defRPr sz="2000">
                <a:solidFill>
                  <a:srgbClr val="4D4D4D"/>
                </a:solidFill>
              </a:defRPr>
            </a:lvl4pPr>
            <a:lvl5pPr marL="3325813" indent="-204788">
              <a:spcBef>
                <a:spcPct val="20000"/>
              </a:spcBef>
              <a:buClr>
                <a:schemeClr val="tx2"/>
              </a:buClr>
              <a:buFont typeface="Botanical" pitchFamily="2" charset="2"/>
              <a:buChar char="­"/>
              <a:defRPr sz="2000">
                <a:solidFill>
                  <a:srgbClr val="4D4D4D"/>
                </a:solidFill>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defRPr>
            </a:lvl9pPr>
          </a:lstStyle>
          <a:p>
            <a:r>
              <a:rPr lang="it-IT" altLang="it-IT" sz="2000" i="1" dirty="0">
                <a:solidFill>
                  <a:schemeClr val="bg1"/>
                </a:solidFill>
              </a:rPr>
              <a:t>Selvicoltura tradizionale, selvicoltura a copertura continua o libera evoluzione? </a:t>
            </a:r>
          </a:p>
        </p:txBody>
      </p:sp>
      <p:pic>
        <p:nvPicPr>
          <p:cNvPr id="5" name="Immagine 4" descr="Immagine che contiene albero, esterni, pianta, foresta&#10;&#10;Descrizione generata automaticamente">
            <a:extLst>
              <a:ext uri="{FF2B5EF4-FFF2-40B4-BE49-F238E27FC236}">
                <a16:creationId xmlns:a16="http://schemas.microsoft.com/office/drawing/2014/main" id="{D64B939D-7EEA-B7AB-2B31-B3D1755EB3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6790" y="973785"/>
            <a:ext cx="3256041" cy="2170694"/>
          </a:xfrm>
          <a:prstGeom prst="rect">
            <a:avLst/>
          </a:prstGeom>
        </p:spPr>
      </p:pic>
      <p:pic>
        <p:nvPicPr>
          <p:cNvPr id="6" name="Immagine 5">
            <a:extLst>
              <a:ext uri="{FF2B5EF4-FFF2-40B4-BE49-F238E27FC236}">
                <a16:creationId xmlns:a16="http://schemas.microsoft.com/office/drawing/2014/main" id="{245EE71D-73E5-D68F-AA17-073B2BB1F8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6789" y="3191747"/>
            <a:ext cx="3248682" cy="2430831"/>
          </a:xfrm>
          <a:prstGeom prst="rect">
            <a:avLst/>
          </a:prstGeom>
        </p:spPr>
      </p:pic>
      <p:cxnSp>
        <p:nvCxnSpPr>
          <p:cNvPr id="4" name="Connettore diritto 3">
            <a:extLst>
              <a:ext uri="{FF2B5EF4-FFF2-40B4-BE49-F238E27FC236}">
                <a16:creationId xmlns:a16="http://schemas.microsoft.com/office/drawing/2014/main" id="{7CEF87D2-C3CC-4A00-5FDC-7456E7C5FE8C}"/>
              </a:ext>
            </a:extLst>
          </p:cNvPr>
          <p:cNvCxnSpPr/>
          <p:nvPr/>
        </p:nvCxnSpPr>
        <p:spPr>
          <a:xfrm>
            <a:off x="419603" y="861324"/>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965748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6FB93-D7B1-C8B9-A5C6-30FAA0D3F5AE}"/>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94DA72F5-B25E-A8AA-1790-A059540BE1B3}"/>
              </a:ext>
            </a:extLst>
          </p:cNvPr>
          <p:cNvSpPr>
            <a:spLocks noGrp="1"/>
          </p:cNvSpPr>
          <p:nvPr>
            <p:ph type="title"/>
          </p:nvPr>
        </p:nvSpPr>
        <p:spPr>
          <a:xfrm>
            <a:off x="371475" y="133313"/>
            <a:ext cx="11365451" cy="633408"/>
          </a:xfrm>
          <a:solidFill>
            <a:srgbClr val="FFFFFF">
              <a:alpha val="59999"/>
            </a:srgbClr>
          </a:solidFill>
        </p:spPr>
        <p:txBody>
          <a:bodyPr/>
          <a:lstStyle/>
          <a:p>
            <a:r>
              <a:rPr kumimoji="1" lang="it-IT" i="1" dirty="0">
                <a:solidFill>
                  <a:srgbClr val="B80000"/>
                </a:solidFill>
                <a:latin typeface="Franklin Gothic Medium Cond" panose="020B0606030402020204" pitchFamily="34" charset="0"/>
                <a:ea typeface="GungsuhChe" panose="02030609000101010101" pitchFamily="49" charset="-127"/>
              </a:rPr>
              <a:t>Effetti della temperatura e della siccità sulle foreste</a:t>
            </a:r>
          </a:p>
        </p:txBody>
      </p:sp>
      <p:cxnSp>
        <p:nvCxnSpPr>
          <p:cNvPr id="33" name="Connettore diritto 32">
            <a:extLst>
              <a:ext uri="{FF2B5EF4-FFF2-40B4-BE49-F238E27FC236}">
                <a16:creationId xmlns:a16="http://schemas.microsoft.com/office/drawing/2014/main" id="{53FAF14C-8434-C4FD-F204-DA7E753F716F}"/>
              </a:ext>
            </a:extLst>
          </p:cNvPr>
          <p:cNvCxnSpPr/>
          <p:nvPr/>
        </p:nvCxnSpPr>
        <p:spPr>
          <a:xfrm>
            <a:off x="490659" y="766721"/>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grpSp>
        <p:nvGrpSpPr>
          <p:cNvPr id="47" name="Gruppo 46">
            <a:extLst>
              <a:ext uri="{FF2B5EF4-FFF2-40B4-BE49-F238E27FC236}">
                <a16:creationId xmlns:a16="http://schemas.microsoft.com/office/drawing/2014/main" id="{807009AF-CC73-6C09-0ACB-A13C69D78A93}"/>
              </a:ext>
            </a:extLst>
          </p:cNvPr>
          <p:cNvGrpSpPr/>
          <p:nvPr/>
        </p:nvGrpSpPr>
        <p:grpSpPr>
          <a:xfrm>
            <a:off x="7648107" y="956494"/>
            <a:ext cx="4122939" cy="4458775"/>
            <a:chOff x="4754209" y="814113"/>
            <a:chExt cx="4122939" cy="4458775"/>
          </a:xfrm>
        </p:grpSpPr>
        <p:grpSp>
          <p:nvGrpSpPr>
            <p:cNvPr id="46" name="Gruppo 45">
              <a:extLst>
                <a:ext uri="{FF2B5EF4-FFF2-40B4-BE49-F238E27FC236}">
                  <a16:creationId xmlns:a16="http://schemas.microsoft.com/office/drawing/2014/main" id="{77F3805D-8436-FCBE-4C50-4F8DB3B72637}"/>
                </a:ext>
              </a:extLst>
            </p:cNvPr>
            <p:cNvGrpSpPr/>
            <p:nvPr/>
          </p:nvGrpSpPr>
          <p:grpSpPr>
            <a:xfrm>
              <a:off x="4754209" y="814113"/>
              <a:ext cx="3958508" cy="4458775"/>
              <a:chOff x="4754209" y="814113"/>
              <a:chExt cx="3958508" cy="4458775"/>
            </a:xfrm>
          </p:grpSpPr>
          <p:grpSp>
            <p:nvGrpSpPr>
              <p:cNvPr id="45" name="Gruppo 44">
                <a:extLst>
                  <a:ext uri="{FF2B5EF4-FFF2-40B4-BE49-F238E27FC236}">
                    <a16:creationId xmlns:a16="http://schemas.microsoft.com/office/drawing/2014/main" id="{5EF51B1C-7BF8-4B45-D7E3-894FD787CC46}"/>
                  </a:ext>
                </a:extLst>
              </p:cNvPr>
              <p:cNvGrpSpPr/>
              <p:nvPr/>
            </p:nvGrpSpPr>
            <p:grpSpPr>
              <a:xfrm>
                <a:off x="4754209" y="814113"/>
                <a:ext cx="3958508" cy="4458775"/>
                <a:chOff x="4754209" y="814113"/>
                <a:chExt cx="3958508" cy="4458775"/>
              </a:xfrm>
            </p:grpSpPr>
            <p:pic>
              <p:nvPicPr>
                <p:cNvPr id="10" name="Immagine 9">
                  <a:extLst>
                    <a:ext uri="{FF2B5EF4-FFF2-40B4-BE49-F238E27FC236}">
                      <a16:creationId xmlns:a16="http://schemas.microsoft.com/office/drawing/2014/main" id="{E881AEB5-EE61-A653-B0EC-73ACEE9A1D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3166" y="2569277"/>
                  <a:ext cx="1752600" cy="1400175"/>
                </a:xfrm>
                <a:prstGeom prst="rect">
                  <a:avLst/>
                </a:prstGeom>
              </p:spPr>
            </p:pic>
            <p:pic>
              <p:nvPicPr>
                <p:cNvPr id="3" name="Immagine 2" descr="Disegno per ricamo a punto sole: giallo sole (download digitale)">
                  <a:extLst>
                    <a:ext uri="{FF2B5EF4-FFF2-40B4-BE49-F238E27FC236}">
                      <a16:creationId xmlns:a16="http://schemas.microsoft.com/office/drawing/2014/main" id="{7A155920-EB08-5E51-9F31-436BF713A2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5502" y="814113"/>
                  <a:ext cx="1677215" cy="1677215"/>
                </a:xfrm>
                <a:prstGeom prst="rect">
                  <a:avLst/>
                </a:prstGeom>
              </p:spPr>
            </p:pic>
            <p:sp>
              <p:nvSpPr>
                <p:cNvPr id="4" name="Freccia a destra 3">
                  <a:extLst>
                    <a:ext uri="{FF2B5EF4-FFF2-40B4-BE49-F238E27FC236}">
                      <a16:creationId xmlns:a16="http://schemas.microsoft.com/office/drawing/2014/main" id="{66E84A8D-02DE-2F7E-33F1-AE4F1F71A0CE}"/>
                    </a:ext>
                  </a:extLst>
                </p:cNvPr>
                <p:cNvSpPr/>
                <p:nvPr/>
              </p:nvSpPr>
              <p:spPr>
                <a:xfrm rot="7428347">
                  <a:off x="6721169" y="2234528"/>
                  <a:ext cx="847725" cy="504824"/>
                </a:xfrm>
                <a:prstGeom prst="rightArrow">
                  <a:avLst>
                    <a:gd name="adj1" fmla="val 50000"/>
                    <a:gd name="adj2" fmla="val 69231"/>
                  </a:avLst>
                </a:prstGeom>
                <a:solidFill>
                  <a:schemeClr val="accent4">
                    <a:alpha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55C2D331-C354-DF34-2243-8092702DBF72}"/>
                    </a:ext>
                  </a:extLst>
                </p:cNvPr>
                <p:cNvSpPr txBox="1"/>
                <p:nvPr/>
              </p:nvSpPr>
              <p:spPr>
                <a:xfrm>
                  <a:off x="7207177" y="2330714"/>
                  <a:ext cx="1095375" cy="584775"/>
                </a:xfrm>
                <a:prstGeom prst="rect">
                  <a:avLst/>
                </a:prstGeom>
                <a:noFill/>
              </p:spPr>
              <p:txBody>
                <a:bodyPr wrap="square" rtlCol="0">
                  <a:spAutoFit/>
                </a:bodyPr>
                <a:lstStyle/>
                <a:p>
                  <a:pPr algn="ctr"/>
                  <a:r>
                    <a:rPr lang="it-IT" sz="1600" b="1" dirty="0">
                      <a:latin typeface="Arial Narrow" panose="020B0606020202030204" pitchFamily="34" charset="0"/>
                    </a:rPr>
                    <a:t>ENERGIA SOLARE</a:t>
                  </a:r>
                </a:p>
              </p:txBody>
            </p:sp>
            <p:sp>
              <p:nvSpPr>
                <p:cNvPr id="12" name="Freccia a destra 11">
                  <a:extLst>
                    <a:ext uri="{FF2B5EF4-FFF2-40B4-BE49-F238E27FC236}">
                      <a16:creationId xmlns:a16="http://schemas.microsoft.com/office/drawing/2014/main" id="{7B5C862B-55F2-73AF-7A90-B017BBE0FAA4}"/>
                    </a:ext>
                  </a:extLst>
                </p:cNvPr>
                <p:cNvSpPr/>
                <p:nvPr/>
              </p:nvSpPr>
              <p:spPr>
                <a:xfrm rot="5400000">
                  <a:off x="6856524" y="4089352"/>
                  <a:ext cx="847725" cy="504824"/>
                </a:xfrm>
                <a:prstGeom prst="rightArrow">
                  <a:avLst>
                    <a:gd name="adj1" fmla="val 50000"/>
                    <a:gd name="adj2" fmla="val 69231"/>
                  </a:avLst>
                </a:prstGeom>
                <a:solidFill>
                  <a:schemeClr val="accent5">
                    <a:lumMod val="40000"/>
                    <a:lumOff val="60000"/>
                    <a:alpha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D60CDA14-81FA-ACCA-7227-52FEF7D3F340}"/>
                    </a:ext>
                  </a:extLst>
                </p:cNvPr>
                <p:cNvSpPr/>
                <p:nvPr/>
              </p:nvSpPr>
              <p:spPr>
                <a:xfrm rot="4948543">
                  <a:off x="5895732" y="2063083"/>
                  <a:ext cx="847725" cy="504824"/>
                </a:xfrm>
                <a:prstGeom prst="rightArrow">
                  <a:avLst>
                    <a:gd name="adj1" fmla="val 50000"/>
                    <a:gd name="adj2" fmla="val 69231"/>
                  </a:avLst>
                </a:prstGeom>
                <a:solidFill>
                  <a:schemeClr val="accent4">
                    <a:alpha val="75000"/>
                  </a:schemeClr>
                </a:solidFill>
                <a:ln>
                  <a:solidFill>
                    <a:srgbClr val="FF0000"/>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a destra 16">
                  <a:extLst>
                    <a:ext uri="{FF2B5EF4-FFF2-40B4-BE49-F238E27FC236}">
                      <a16:creationId xmlns:a16="http://schemas.microsoft.com/office/drawing/2014/main" id="{6B00F389-F938-A28C-D094-CC5AFFB6D20F}"/>
                    </a:ext>
                  </a:extLst>
                </p:cNvPr>
                <p:cNvSpPr/>
                <p:nvPr/>
              </p:nvSpPr>
              <p:spPr>
                <a:xfrm rot="13503711">
                  <a:off x="7352265" y="3891341"/>
                  <a:ext cx="847725" cy="504824"/>
                </a:xfrm>
                <a:prstGeom prst="rightArrow">
                  <a:avLst>
                    <a:gd name="adj1" fmla="val 50000"/>
                    <a:gd name="adj2" fmla="val 69231"/>
                  </a:avLst>
                </a:prstGeom>
                <a:solidFill>
                  <a:schemeClr val="accent4">
                    <a:alpha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CasellaDiTesto 18">
                  <a:extLst>
                    <a:ext uri="{FF2B5EF4-FFF2-40B4-BE49-F238E27FC236}">
                      <a16:creationId xmlns:a16="http://schemas.microsoft.com/office/drawing/2014/main" id="{2362DA94-FBCA-5BFF-86AF-8A642CAED16A}"/>
                    </a:ext>
                  </a:extLst>
                </p:cNvPr>
                <p:cNvSpPr txBox="1"/>
                <p:nvPr/>
              </p:nvSpPr>
              <p:spPr>
                <a:xfrm>
                  <a:off x="6628728" y="4688113"/>
                  <a:ext cx="1289619" cy="584775"/>
                </a:xfrm>
                <a:prstGeom prst="rect">
                  <a:avLst/>
                </a:prstGeom>
                <a:noFill/>
              </p:spPr>
              <p:txBody>
                <a:bodyPr wrap="square" rtlCol="0">
                  <a:spAutoFit/>
                </a:bodyPr>
                <a:lstStyle/>
                <a:p>
                  <a:pPr algn="ctr"/>
                  <a:r>
                    <a:rPr lang="it-IT" sz="1600" b="1" dirty="0">
                      <a:latin typeface="Arial Narrow" panose="020B0606020202030204" pitchFamily="34" charset="0"/>
                    </a:rPr>
                    <a:t>«ZUCCHERI»</a:t>
                  </a:r>
                </a:p>
                <a:p>
                  <a:pPr algn="ctr"/>
                  <a:r>
                    <a:rPr lang="it-IT" sz="1600" b="1" dirty="0">
                      <a:latin typeface="Arial Narrow" panose="020B0606020202030204" pitchFamily="34" charset="0"/>
                    </a:rPr>
                    <a:t>(C</a:t>
                  </a:r>
                  <a:r>
                    <a:rPr lang="it-IT" sz="1600" b="1" baseline="-25000" dirty="0">
                      <a:latin typeface="Arial Narrow" panose="020B0606020202030204" pitchFamily="34" charset="0"/>
                    </a:rPr>
                    <a:t>n</a:t>
                  </a:r>
                  <a:r>
                    <a:rPr lang="it-IT" sz="1600" b="1" dirty="0">
                      <a:latin typeface="Arial Narrow" panose="020B0606020202030204" pitchFamily="34" charset="0"/>
                    </a:rPr>
                    <a:t>H</a:t>
                  </a:r>
                  <a:r>
                    <a:rPr lang="it-IT" sz="1600" b="1" baseline="-25000" dirty="0">
                      <a:latin typeface="Arial Narrow" panose="020B0606020202030204" pitchFamily="34" charset="0"/>
                    </a:rPr>
                    <a:t>2n</a:t>
                  </a:r>
                  <a:r>
                    <a:rPr lang="it-IT" sz="1600" b="1" dirty="0">
                      <a:latin typeface="Arial Narrow" panose="020B0606020202030204" pitchFamily="34" charset="0"/>
                    </a:rPr>
                    <a:t>O</a:t>
                  </a:r>
                  <a:r>
                    <a:rPr lang="it-IT" sz="1600" b="1" baseline="-25000" dirty="0">
                      <a:latin typeface="Arial Narrow" panose="020B0606020202030204" pitchFamily="34" charset="0"/>
                    </a:rPr>
                    <a:t>n</a:t>
                  </a:r>
                  <a:r>
                    <a:rPr lang="it-IT" sz="1600" b="1" dirty="0">
                      <a:latin typeface="Arial Narrow" panose="020B0606020202030204" pitchFamily="34" charset="0"/>
                    </a:rPr>
                    <a:t>)</a:t>
                  </a:r>
                </a:p>
              </p:txBody>
            </p:sp>
            <p:sp>
              <p:nvSpPr>
                <p:cNvPr id="21" name="CasellaDiTesto 20">
                  <a:extLst>
                    <a:ext uri="{FF2B5EF4-FFF2-40B4-BE49-F238E27FC236}">
                      <a16:creationId xmlns:a16="http://schemas.microsoft.com/office/drawing/2014/main" id="{8A056A90-3380-77AB-1DF7-D31FA62C8FDE}"/>
                    </a:ext>
                  </a:extLst>
                </p:cNvPr>
                <p:cNvSpPr txBox="1"/>
                <p:nvPr/>
              </p:nvSpPr>
              <p:spPr>
                <a:xfrm>
                  <a:off x="5643985" y="1081671"/>
                  <a:ext cx="1227500" cy="830997"/>
                </a:xfrm>
                <a:prstGeom prst="rect">
                  <a:avLst/>
                </a:prstGeom>
                <a:noFill/>
              </p:spPr>
              <p:txBody>
                <a:bodyPr wrap="square" rtlCol="0">
                  <a:spAutoFit/>
                </a:bodyPr>
                <a:lstStyle/>
                <a:p>
                  <a:pPr algn="ctr"/>
                  <a:r>
                    <a:rPr lang="it-IT" sz="1600" b="1" dirty="0">
                      <a:latin typeface="Arial Narrow" panose="020B0606020202030204" pitchFamily="34" charset="0"/>
                    </a:rPr>
                    <a:t>ANIDRIDE CARBONICA (CO</a:t>
                  </a:r>
                  <a:r>
                    <a:rPr lang="it-IT" sz="1600" b="1" baseline="-25000" dirty="0">
                      <a:latin typeface="Arial Narrow" panose="020B0606020202030204" pitchFamily="34" charset="0"/>
                    </a:rPr>
                    <a:t>2</a:t>
                  </a:r>
                  <a:r>
                    <a:rPr lang="it-IT" sz="1600" b="1" dirty="0">
                      <a:latin typeface="Arial Narrow" panose="020B0606020202030204" pitchFamily="34" charset="0"/>
                    </a:rPr>
                    <a:t>)</a:t>
                  </a:r>
                </a:p>
              </p:txBody>
            </p:sp>
            <p:sp>
              <p:nvSpPr>
                <p:cNvPr id="23" name="CasellaDiTesto 22">
                  <a:extLst>
                    <a:ext uri="{FF2B5EF4-FFF2-40B4-BE49-F238E27FC236}">
                      <a16:creationId xmlns:a16="http://schemas.microsoft.com/office/drawing/2014/main" id="{58F2807D-88E2-B42B-8964-C1FE04900A86}"/>
                    </a:ext>
                  </a:extLst>
                </p:cNvPr>
                <p:cNvSpPr txBox="1"/>
                <p:nvPr/>
              </p:nvSpPr>
              <p:spPr>
                <a:xfrm>
                  <a:off x="4754209" y="2560372"/>
                  <a:ext cx="1095375" cy="584775"/>
                </a:xfrm>
                <a:prstGeom prst="rect">
                  <a:avLst/>
                </a:prstGeom>
                <a:noFill/>
              </p:spPr>
              <p:txBody>
                <a:bodyPr wrap="square" rtlCol="0">
                  <a:spAutoFit/>
                </a:bodyPr>
                <a:lstStyle/>
                <a:p>
                  <a:pPr algn="ctr"/>
                  <a:r>
                    <a:rPr lang="it-IT" sz="1600" b="1" dirty="0">
                      <a:latin typeface="Arial Narrow" panose="020B0606020202030204" pitchFamily="34" charset="0"/>
                    </a:rPr>
                    <a:t>OSSIGENO (O</a:t>
                  </a:r>
                  <a:r>
                    <a:rPr lang="it-IT" sz="1600" b="1" baseline="-25000" dirty="0">
                      <a:latin typeface="Arial Narrow" panose="020B0606020202030204" pitchFamily="34" charset="0"/>
                    </a:rPr>
                    <a:t>2</a:t>
                  </a:r>
                  <a:r>
                    <a:rPr lang="it-IT" sz="1600" b="1" dirty="0">
                      <a:latin typeface="Arial Narrow" panose="020B0606020202030204" pitchFamily="34" charset="0"/>
                    </a:rPr>
                    <a:t>)</a:t>
                  </a:r>
                </a:p>
              </p:txBody>
            </p:sp>
          </p:grpSp>
          <p:sp>
            <p:nvSpPr>
              <p:cNvPr id="25" name="Freccia a destra 24">
                <a:extLst>
                  <a:ext uri="{FF2B5EF4-FFF2-40B4-BE49-F238E27FC236}">
                    <a16:creationId xmlns:a16="http://schemas.microsoft.com/office/drawing/2014/main" id="{38BD7600-DC34-80FB-7C93-2B3FD419EFCA}"/>
                  </a:ext>
                </a:extLst>
              </p:cNvPr>
              <p:cNvSpPr/>
              <p:nvPr/>
            </p:nvSpPr>
            <p:spPr>
              <a:xfrm rot="11279596">
                <a:off x="5535414" y="2867687"/>
                <a:ext cx="847725" cy="504824"/>
              </a:xfrm>
              <a:prstGeom prst="rightArrow">
                <a:avLst>
                  <a:gd name="adj1" fmla="val 50000"/>
                  <a:gd name="adj2" fmla="val 69231"/>
                </a:avLst>
              </a:prstGeom>
              <a:solidFill>
                <a:schemeClr val="accent5">
                  <a:lumMod val="40000"/>
                  <a:lumOff val="60000"/>
                  <a:alpha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27" name="CasellaDiTesto 26">
              <a:extLst>
                <a:ext uri="{FF2B5EF4-FFF2-40B4-BE49-F238E27FC236}">
                  <a16:creationId xmlns:a16="http://schemas.microsoft.com/office/drawing/2014/main" id="{49EB97A0-7D27-91C0-1D80-626EE6104AB9}"/>
                </a:ext>
              </a:extLst>
            </p:cNvPr>
            <p:cNvSpPr txBox="1"/>
            <p:nvPr/>
          </p:nvSpPr>
          <p:spPr>
            <a:xfrm>
              <a:off x="7781773" y="4396143"/>
              <a:ext cx="1095375" cy="584775"/>
            </a:xfrm>
            <a:prstGeom prst="rect">
              <a:avLst/>
            </a:prstGeom>
            <a:noFill/>
          </p:spPr>
          <p:txBody>
            <a:bodyPr wrap="square" rtlCol="0">
              <a:spAutoFit/>
            </a:bodyPr>
            <a:lstStyle/>
            <a:p>
              <a:pPr algn="ctr"/>
              <a:r>
                <a:rPr lang="it-IT" sz="1600" b="1" dirty="0">
                  <a:latin typeface="Arial Narrow" panose="020B0606020202030204" pitchFamily="34" charset="0"/>
                </a:rPr>
                <a:t>ACQUA</a:t>
              </a:r>
            </a:p>
            <a:p>
              <a:pPr algn="ctr"/>
              <a:r>
                <a:rPr lang="it-IT" sz="1600" b="1" dirty="0">
                  <a:latin typeface="Arial Narrow" panose="020B0606020202030204" pitchFamily="34" charset="0"/>
                </a:rPr>
                <a:t>(H</a:t>
              </a:r>
              <a:r>
                <a:rPr lang="it-IT" sz="1600" b="1" baseline="-25000" dirty="0">
                  <a:latin typeface="Arial Narrow" panose="020B0606020202030204" pitchFamily="34" charset="0"/>
                </a:rPr>
                <a:t>2</a:t>
              </a:r>
              <a:r>
                <a:rPr lang="it-IT" sz="1600" b="1" dirty="0">
                  <a:latin typeface="Arial Narrow" panose="020B0606020202030204" pitchFamily="34" charset="0"/>
                </a:rPr>
                <a:t>O)</a:t>
              </a:r>
            </a:p>
          </p:txBody>
        </p:sp>
      </p:grpSp>
      <p:grpSp>
        <p:nvGrpSpPr>
          <p:cNvPr id="48" name="Gruppo 47">
            <a:extLst>
              <a:ext uri="{FF2B5EF4-FFF2-40B4-BE49-F238E27FC236}">
                <a16:creationId xmlns:a16="http://schemas.microsoft.com/office/drawing/2014/main" id="{9E47555F-6800-7C53-E763-E91E9C1583D2}"/>
              </a:ext>
            </a:extLst>
          </p:cNvPr>
          <p:cNvGrpSpPr/>
          <p:nvPr/>
        </p:nvGrpSpPr>
        <p:grpSpPr>
          <a:xfrm>
            <a:off x="1043907" y="3876340"/>
            <a:ext cx="5736848" cy="1383857"/>
            <a:chOff x="3582620" y="4672455"/>
            <a:chExt cx="5736848" cy="1383857"/>
          </a:xfrm>
        </p:grpSpPr>
        <p:sp>
          <p:nvSpPr>
            <p:cNvPr id="29" name="CasellaDiTesto 28">
              <a:extLst>
                <a:ext uri="{FF2B5EF4-FFF2-40B4-BE49-F238E27FC236}">
                  <a16:creationId xmlns:a16="http://schemas.microsoft.com/office/drawing/2014/main" id="{90A80041-20D5-D324-8260-E267E6523A72}"/>
                </a:ext>
              </a:extLst>
            </p:cNvPr>
            <p:cNvSpPr txBox="1"/>
            <p:nvPr/>
          </p:nvSpPr>
          <p:spPr>
            <a:xfrm>
              <a:off x="5748072" y="4672455"/>
              <a:ext cx="1524000" cy="338554"/>
            </a:xfrm>
            <a:prstGeom prst="rect">
              <a:avLst/>
            </a:prstGeom>
            <a:noFill/>
          </p:spPr>
          <p:txBody>
            <a:bodyPr wrap="square" rtlCol="0">
              <a:spAutoFit/>
            </a:bodyPr>
            <a:lstStyle/>
            <a:p>
              <a:r>
                <a:rPr lang="it-IT" sz="1600" b="1" dirty="0">
                  <a:latin typeface="Arial Narrow" panose="020B0606020202030204" pitchFamily="34" charset="0"/>
                </a:rPr>
                <a:t>FOTOSINTESI</a:t>
              </a:r>
            </a:p>
          </p:txBody>
        </p:sp>
        <p:sp>
          <p:nvSpPr>
            <p:cNvPr id="31" name="CasellaDiTesto 30">
              <a:extLst>
                <a:ext uri="{FF2B5EF4-FFF2-40B4-BE49-F238E27FC236}">
                  <a16:creationId xmlns:a16="http://schemas.microsoft.com/office/drawing/2014/main" id="{DBE43EFC-1A45-4D02-EB25-07041FB8CA8F}"/>
                </a:ext>
              </a:extLst>
            </p:cNvPr>
            <p:cNvSpPr txBox="1"/>
            <p:nvPr/>
          </p:nvSpPr>
          <p:spPr>
            <a:xfrm>
              <a:off x="3582620" y="5133551"/>
              <a:ext cx="5736848" cy="461665"/>
            </a:xfrm>
            <a:prstGeom prst="rect">
              <a:avLst/>
            </a:prstGeom>
            <a:noFill/>
          </p:spPr>
          <p:txBody>
            <a:bodyPr wrap="square" rtlCol="0">
              <a:spAutoFit/>
            </a:bodyPr>
            <a:lstStyle/>
            <a:p>
              <a:pPr>
                <a:tabLst>
                  <a:tab pos="3495675" algn="l"/>
                </a:tabLst>
              </a:pPr>
              <a:r>
                <a:rPr lang="it-IT" sz="2400" b="1" i="1" dirty="0">
                  <a:latin typeface="Arial Narrow" panose="020B0606020202030204" pitchFamily="34" charset="0"/>
                </a:rPr>
                <a:t>n · CO</a:t>
              </a:r>
              <a:r>
                <a:rPr lang="it-IT" sz="2400" b="1" i="1" baseline="-25000" dirty="0">
                  <a:latin typeface="Arial Narrow" panose="020B0606020202030204" pitchFamily="34" charset="0"/>
                </a:rPr>
                <a:t>2 </a:t>
              </a:r>
              <a:r>
                <a:rPr lang="it-IT" sz="2400" b="1" i="1" dirty="0">
                  <a:latin typeface="Arial Narrow" panose="020B0606020202030204" pitchFamily="34" charset="0"/>
                </a:rPr>
                <a:t>+ n · H</a:t>
              </a:r>
              <a:r>
                <a:rPr lang="it-IT" sz="2400" b="1" i="1" baseline="-25000" dirty="0">
                  <a:latin typeface="Arial Narrow" panose="020B0606020202030204" pitchFamily="34" charset="0"/>
                </a:rPr>
                <a:t>2</a:t>
              </a:r>
              <a:r>
                <a:rPr lang="it-IT" sz="2400" b="1" i="1" dirty="0">
                  <a:latin typeface="Arial Narrow" panose="020B0606020202030204" pitchFamily="34" charset="0"/>
                </a:rPr>
                <a:t>O	 C</a:t>
              </a:r>
              <a:r>
                <a:rPr lang="it-IT" sz="2400" b="1" i="1" baseline="-25000" dirty="0">
                  <a:latin typeface="Arial Narrow" panose="020B0606020202030204" pitchFamily="34" charset="0"/>
                </a:rPr>
                <a:t>n</a:t>
              </a:r>
              <a:r>
                <a:rPr lang="it-IT" sz="2400" b="1" i="1" dirty="0">
                  <a:latin typeface="Arial Narrow" panose="020B0606020202030204" pitchFamily="34" charset="0"/>
                </a:rPr>
                <a:t>H</a:t>
              </a:r>
              <a:r>
                <a:rPr lang="it-IT" sz="2400" b="1" i="1" baseline="-25000" dirty="0">
                  <a:latin typeface="Arial Narrow" panose="020B0606020202030204" pitchFamily="34" charset="0"/>
                </a:rPr>
                <a:t>2n</a:t>
              </a:r>
              <a:r>
                <a:rPr lang="it-IT" sz="2400" b="1" i="1" dirty="0">
                  <a:latin typeface="Arial Narrow" panose="020B0606020202030204" pitchFamily="34" charset="0"/>
                </a:rPr>
                <a:t>O</a:t>
              </a:r>
              <a:r>
                <a:rPr lang="it-IT" sz="2400" b="1" i="1" baseline="-25000" dirty="0">
                  <a:latin typeface="Arial Narrow" panose="020B0606020202030204" pitchFamily="34" charset="0"/>
                </a:rPr>
                <a:t>n</a:t>
              </a:r>
              <a:r>
                <a:rPr lang="it-IT" sz="2400" b="1" i="1" dirty="0">
                  <a:latin typeface="Arial Narrow" panose="020B0606020202030204" pitchFamily="34" charset="0"/>
                </a:rPr>
                <a:t> + n · O</a:t>
              </a:r>
              <a:r>
                <a:rPr lang="it-IT" sz="2400" b="1" i="1" baseline="-25000" dirty="0">
                  <a:latin typeface="Arial Narrow" panose="020B0606020202030204" pitchFamily="34" charset="0"/>
                </a:rPr>
                <a:t>2</a:t>
              </a:r>
              <a:endParaRPr lang="it-IT" sz="2400" b="1" i="1" dirty="0">
                <a:latin typeface="Arial Narrow" panose="020B0606020202030204" pitchFamily="34" charset="0"/>
              </a:endParaRPr>
            </a:p>
          </p:txBody>
        </p:sp>
        <p:sp>
          <p:nvSpPr>
            <p:cNvPr id="35" name="CasellaDiTesto 34">
              <a:extLst>
                <a:ext uri="{FF2B5EF4-FFF2-40B4-BE49-F238E27FC236}">
                  <a16:creationId xmlns:a16="http://schemas.microsoft.com/office/drawing/2014/main" id="{17082329-4E87-2F4A-37D0-2F0F424627C9}"/>
                </a:ext>
              </a:extLst>
            </p:cNvPr>
            <p:cNvSpPr txBox="1"/>
            <p:nvPr/>
          </p:nvSpPr>
          <p:spPr>
            <a:xfrm>
              <a:off x="5689044" y="5717758"/>
              <a:ext cx="1524000" cy="338554"/>
            </a:xfrm>
            <a:prstGeom prst="rect">
              <a:avLst/>
            </a:prstGeom>
            <a:noFill/>
          </p:spPr>
          <p:txBody>
            <a:bodyPr wrap="square">
              <a:spAutoFit/>
            </a:bodyPr>
            <a:lstStyle/>
            <a:p>
              <a:r>
                <a:rPr lang="it-IT" sz="1600" b="1" dirty="0">
                  <a:latin typeface="Arial Narrow" panose="020B0606020202030204" pitchFamily="34" charset="0"/>
                </a:rPr>
                <a:t>RESPIRAZIONE</a:t>
              </a:r>
              <a:endParaRPr lang="it-IT" dirty="0"/>
            </a:p>
          </p:txBody>
        </p:sp>
        <p:sp>
          <p:nvSpPr>
            <p:cNvPr id="37" name="Figura a mano libera: forma 36">
              <a:extLst>
                <a:ext uri="{FF2B5EF4-FFF2-40B4-BE49-F238E27FC236}">
                  <a16:creationId xmlns:a16="http://schemas.microsoft.com/office/drawing/2014/main" id="{14679E5C-6B0B-BE2D-F418-581EDBA4A472}"/>
                </a:ext>
              </a:extLst>
            </p:cNvPr>
            <p:cNvSpPr/>
            <p:nvPr/>
          </p:nvSpPr>
          <p:spPr>
            <a:xfrm>
              <a:off x="5748074" y="5230884"/>
              <a:ext cx="1381125" cy="104775"/>
            </a:xfrm>
            <a:custGeom>
              <a:avLst/>
              <a:gdLst>
                <a:gd name="csX0" fmla="*/ 0 w 1381125"/>
                <a:gd name="csY0" fmla="*/ 104775 h 104775"/>
                <a:gd name="csX1" fmla="*/ 1381125 w 1381125"/>
                <a:gd name="csY1" fmla="*/ 95250 h 104775"/>
                <a:gd name="csX2" fmla="*/ 1057275 w 1381125"/>
                <a:gd name="csY2" fmla="*/ 0 h 104775"/>
              </a:gdLst>
              <a:ahLst/>
              <a:cxnLst>
                <a:cxn ang="0">
                  <a:pos x="csX0" y="csY0"/>
                </a:cxn>
                <a:cxn ang="0">
                  <a:pos x="csX1" y="csY1"/>
                </a:cxn>
                <a:cxn ang="0">
                  <a:pos x="csX2" y="csY2"/>
                </a:cxn>
              </a:cxnLst>
              <a:rect l="l" t="t" r="r" b="b"/>
              <a:pathLst>
                <a:path w="1381125" h="104775">
                  <a:moveTo>
                    <a:pt x="0" y="104775"/>
                  </a:moveTo>
                  <a:lnTo>
                    <a:pt x="1381125" y="95250"/>
                  </a:lnTo>
                  <a:lnTo>
                    <a:pt x="1057275" y="0"/>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Figura a mano libera: forma 38">
              <a:extLst>
                <a:ext uri="{FF2B5EF4-FFF2-40B4-BE49-F238E27FC236}">
                  <a16:creationId xmlns:a16="http://schemas.microsoft.com/office/drawing/2014/main" id="{AA3DEBD4-7F6A-39C7-711C-B74CC69E1BF2}"/>
                </a:ext>
              </a:extLst>
            </p:cNvPr>
            <p:cNvSpPr/>
            <p:nvPr/>
          </p:nvSpPr>
          <p:spPr>
            <a:xfrm rot="10800000">
              <a:off x="5748073" y="5397363"/>
              <a:ext cx="1381125" cy="104775"/>
            </a:xfrm>
            <a:custGeom>
              <a:avLst/>
              <a:gdLst>
                <a:gd name="csX0" fmla="*/ 0 w 1381125"/>
                <a:gd name="csY0" fmla="*/ 104775 h 104775"/>
                <a:gd name="csX1" fmla="*/ 1381125 w 1381125"/>
                <a:gd name="csY1" fmla="*/ 95250 h 104775"/>
                <a:gd name="csX2" fmla="*/ 1057275 w 1381125"/>
                <a:gd name="csY2" fmla="*/ 0 h 104775"/>
              </a:gdLst>
              <a:ahLst/>
              <a:cxnLst>
                <a:cxn ang="0">
                  <a:pos x="csX0" y="csY0"/>
                </a:cxn>
                <a:cxn ang="0">
                  <a:pos x="csX1" y="csY1"/>
                </a:cxn>
                <a:cxn ang="0">
                  <a:pos x="csX2" y="csY2"/>
                </a:cxn>
              </a:cxnLst>
              <a:rect l="l" t="t" r="r" b="b"/>
              <a:pathLst>
                <a:path w="1381125" h="104775">
                  <a:moveTo>
                    <a:pt x="0" y="104775"/>
                  </a:moveTo>
                  <a:lnTo>
                    <a:pt x="1381125" y="95250"/>
                  </a:lnTo>
                  <a:lnTo>
                    <a:pt x="1057275" y="0"/>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CasellaDiTesto 40">
              <a:extLst>
                <a:ext uri="{FF2B5EF4-FFF2-40B4-BE49-F238E27FC236}">
                  <a16:creationId xmlns:a16="http://schemas.microsoft.com/office/drawing/2014/main" id="{135EB78A-6FCE-8FFA-CEAC-B217F635B94E}"/>
                </a:ext>
              </a:extLst>
            </p:cNvPr>
            <p:cNvSpPr txBox="1"/>
            <p:nvPr/>
          </p:nvSpPr>
          <p:spPr>
            <a:xfrm>
              <a:off x="5748072" y="4944693"/>
              <a:ext cx="1524000" cy="276999"/>
            </a:xfrm>
            <a:prstGeom prst="rect">
              <a:avLst/>
            </a:prstGeom>
            <a:noFill/>
          </p:spPr>
          <p:txBody>
            <a:bodyPr wrap="square" rtlCol="0">
              <a:spAutoFit/>
            </a:bodyPr>
            <a:lstStyle/>
            <a:p>
              <a:r>
                <a:rPr lang="it-IT" sz="1200" b="1" dirty="0">
                  <a:latin typeface="Arial Narrow" panose="020B0606020202030204" pitchFamily="34" charset="0"/>
                </a:rPr>
                <a:t>+ energia (solare)</a:t>
              </a:r>
            </a:p>
          </p:txBody>
        </p:sp>
        <p:sp>
          <p:nvSpPr>
            <p:cNvPr id="43" name="CasellaDiTesto 42">
              <a:extLst>
                <a:ext uri="{FF2B5EF4-FFF2-40B4-BE49-F238E27FC236}">
                  <a16:creationId xmlns:a16="http://schemas.microsoft.com/office/drawing/2014/main" id="{EFD112FB-23F0-8CF9-72DF-D3A99D3557D4}"/>
                </a:ext>
              </a:extLst>
            </p:cNvPr>
            <p:cNvSpPr txBox="1"/>
            <p:nvPr/>
          </p:nvSpPr>
          <p:spPr>
            <a:xfrm>
              <a:off x="6024388" y="5383675"/>
              <a:ext cx="828493" cy="369332"/>
            </a:xfrm>
            <a:prstGeom prst="rect">
              <a:avLst/>
            </a:prstGeom>
            <a:noFill/>
          </p:spPr>
          <p:txBody>
            <a:bodyPr wrap="square" rtlCol="0">
              <a:spAutoFit/>
            </a:bodyPr>
            <a:lstStyle/>
            <a:p>
              <a:r>
                <a:rPr lang="it-IT" dirty="0"/>
                <a:t>–</a:t>
              </a:r>
              <a:r>
                <a:rPr lang="it-IT" sz="1200" b="1" dirty="0">
                  <a:latin typeface="Arial Narrow" panose="020B0606020202030204" pitchFamily="34" charset="0"/>
                </a:rPr>
                <a:t> energia</a:t>
              </a:r>
            </a:p>
          </p:txBody>
        </p:sp>
      </p:grpSp>
    </p:spTree>
    <p:extLst>
      <p:ext uri="{BB962C8B-B14F-4D97-AF65-F5344CB8AC3E}">
        <p14:creationId xmlns:p14="http://schemas.microsoft.com/office/powerpoint/2010/main" val="158867316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CA83C9D-1AF5-453A-AD9D-3DA967C479A0}"/>
              </a:ext>
            </a:extLst>
          </p:cNvPr>
          <p:cNvSpPr>
            <a:spLocks noGrp="1" noChangeArrowheads="1"/>
          </p:cNvSpPr>
          <p:nvPr>
            <p:ph type="title"/>
          </p:nvPr>
        </p:nvSpPr>
        <p:spPr>
          <a:xfrm>
            <a:off x="1887539" y="101475"/>
            <a:ext cx="7866061" cy="1200329"/>
          </a:xfrm>
          <a:solidFill>
            <a:srgbClr val="FFFFFF">
              <a:alpha val="59999"/>
            </a:srgbClr>
          </a:solidFill>
        </p:spPr>
        <p:txBody>
          <a:bodyPr/>
          <a:lstStyle/>
          <a:p>
            <a:pPr>
              <a:defRPr/>
            </a:pPr>
            <a:r>
              <a:rPr kumimoji="1" lang="it-IT" altLang="en-US" sz="3600" i="1" dirty="0">
                <a:solidFill>
                  <a:srgbClr val="B80000"/>
                </a:solidFill>
                <a:latin typeface="Franklin Gothic Medium Cond" panose="020B0606030402020204" pitchFamily="34" charset="0"/>
                <a:ea typeface="GungsuhChe" panose="02030609000101010101" pitchFamily="49" charset="-127"/>
                <a:sym typeface="Wingdings" panose="05000000000000000000" pitchFamily="2" charset="2"/>
              </a:rPr>
              <a:t>Funzioni del bosco per la protezione delle acque </a:t>
            </a:r>
            <a:r>
              <a:rPr kumimoji="1" lang="it-IT" altLang="en-US" sz="3200" i="1" dirty="0">
                <a:solidFill>
                  <a:srgbClr val="B80000"/>
                </a:solidFill>
                <a:latin typeface="Franklin Gothic Medium Cond" panose="020B0606030402020204" pitchFamily="34" charset="0"/>
                <a:ea typeface="GungsuhChe" panose="02030609000101010101" pitchFamily="49" charset="-127"/>
                <a:sym typeface="Wingdings" panose="05000000000000000000" pitchFamily="2" charset="2"/>
              </a:rPr>
              <a:t>e la prevenzione dei dissesti idrogeologici</a:t>
            </a:r>
          </a:p>
        </p:txBody>
      </p:sp>
      <p:sp>
        <p:nvSpPr>
          <p:cNvPr id="2" name="Rectangle 6">
            <a:extLst>
              <a:ext uri="{FF2B5EF4-FFF2-40B4-BE49-F238E27FC236}">
                <a16:creationId xmlns:a16="http://schemas.microsoft.com/office/drawing/2014/main" id="{4964AFF2-38D9-31C3-A0ED-175477474686}"/>
              </a:ext>
            </a:extLst>
          </p:cNvPr>
          <p:cNvSpPr>
            <a:spLocks noChangeArrowheads="1"/>
          </p:cNvSpPr>
          <p:nvPr/>
        </p:nvSpPr>
        <p:spPr bwMode="auto">
          <a:xfrm>
            <a:off x="1887538" y="1392711"/>
            <a:ext cx="5766674" cy="4157484"/>
          </a:xfrm>
          <a:prstGeom prst="rect">
            <a:avLst/>
          </a:prstGeom>
          <a:solidFill>
            <a:srgbClr val="208020">
              <a:alpha val="50195"/>
            </a:srgbClr>
          </a:solidFill>
          <a:ln>
            <a:noFill/>
          </a:ln>
          <a:effectLst/>
        </p:spPr>
        <p:txBody>
          <a:bodyPr wrap="square">
            <a:no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266700" indent="-266700">
              <a:spcBef>
                <a:spcPct val="0"/>
              </a:spcBef>
              <a:buClr>
                <a:schemeClr val="tx1"/>
              </a:buClr>
              <a:buFont typeface="Arial" panose="020B0604020202020204" pitchFamily="34" charset="0"/>
              <a:buChar char="•"/>
            </a:pPr>
            <a:r>
              <a:rPr lang="it-IT" altLang="it-IT" sz="2400" dirty="0">
                <a:solidFill>
                  <a:schemeClr val="tx1"/>
                </a:solidFill>
                <a:latin typeface="Accord SF" pitchFamily="2" charset="0"/>
              </a:rPr>
              <a:t>Protezione contro il ruscellamento, l'erosione, gli smottamenti, le valanghe, le alluvioni</a:t>
            </a:r>
          </a:p>
          <a:p>
            <a:pPr marL="266700" indent="-266700">
              <a:spcBef>
                <a:spcPct val="0"/>
              </a:spcBef>
              <a:buClr>
                <a:schemeClr val="tx1"/>
              </a:buClr>
              <a:buFont typeface="Arial" panose="020B0604020202020204" pitchFamily="34" charset="0"/>
              <a:buChar char="•"/>
            </a:pPr>
            <a:r>
              <a:rPr lang="it-IT" altLang="it-IT" sz="2400" dirty="0">
                <a:solidFill>
                  <a:schemeClr val="tx1"/>
                </a:solidFill>
                <a:latin typeface="Accord SF" pitchFamily="2" charset="0"/>
              </a:rPr>
              <a:t>Purificazione delle acque del suolo, protezione delle riserve d'acqua</a:t>
            </a:r>
          </a:p>
          <a:p>
            <a:pPr marL="266700" indent="-266700">
              <a:spcBef>
                <a:spcPct val="0"/>
              </a:spcBef>
              <a:buClr>
                <a:schemeClr val="tx1"/>
              </a:buClr>
              <a:buFont typeface="Arial" panose="020B0604020202020204" pitchFamily="34" charset="0"/>
              <a:buChar char="•"/>
            </a:pPr>
            <a:r>
              <a:rPr lang="it-IT" altLang="it-IT" sz="2400" dirty="0">
                <a:solidFill>
                  <a:schemeClr val="tx1"/>
                </a:solidFill>
                <a:latin typeface="Accord SF" pitchFamily="2" charset="0"/>
              </a:rPr>
              <a:t>Protezione e miglioramento del clima forestale e dell'influenza della foresta sui territori circostanti (protezione del clima locale e del clima regionale)</a:t>
            </a:r>
          </a:p>
          <a:p>
            <a:pPr marL="266700" indent="-266700">
              <a:spcBef>
                <a:spcPct val="0"/>
              </a:spcBef>
              <a:buClr>
                <a:schemeClr val="tx1"/>
              </a:buClr>
              <a:buFont typeface="Arial" panose="020B0604020202020204" pitchFamily="34" charset="0"/>
              <a:buChar char="•"/>
            </a:pPr>
            <a:r>
              <a:rPr lang="it-IT" altLang="it-IT" sz="2400" dirty="0">
                <a:solidFill>
                  <a:schemeClr val="tx1"/>
                </a:solidFill>
                <a:latin typeface="Accord SF" pitchFamily="2" charset="0"/>
              </a:rPr>
              <a:t>….</a:t>
            </a:r>
          </a:p>
        </p:txBody>
      </p:sp>
      <p:pic>
        <p:nvPicPr>
          <p:cNvPr id="6" name="Immagine 5">
            <a:extLst>
              <a:ext uri="{FF2B5EF4-FFF2-40B4-BE49-F238E27FC236}">
                <a16:creationId xmlns:a16="http://schemas.microsoft.com/office/drawing/2014/main" id="{F4EDA78E-4495-C4EB-3CA1-50C59A7E688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8443913" y="1392711"/>
            <a:ext cx="1960562" cy="5020284"/>
          </a:xfrm>
          <a:prstGeom prst="rect">
            <a:avLst/>
          </a:prstGeom>
        </p:spPr>
      </p:pic>
      <p:sp>
        <p:nvSpPr>
          <p:cNvPr id="8" name="CasellaDiTesto 7">
            <a:extLst>
              <a:ext uri="{FF2B5EF4-FFF2-40B4-BE49-F238E27FC236}">
                <a16:creationId xmlns:a16="http://schemas.microsoft.com/office/drawing/2014/main" id="{D3E02926-D54B-0A8B-A1EA-654586A9050F}"/>
              </a:ext>
            </a:extLst>
          </p:cNvPr>
          <p:cNvSpPr txBox="1"/>
          <p:nvPr/>
        </p:nvSpPr>
        <p:spPr>
          <a:xfrm>
            <a:off x="2482963" y="5149829"/>
            <a:ext cx="5766674" cy="1263166"/>
          </a:xfrm>
          <a:prstGeom prst="rect">
            <a:avLst/>
          </a:prstGeom>
          <a:solidFill>
            <a:srgbClr val="208020">
              <a:alpha val="74902"/>
            </a:srgbClr>
          </a:solidFill>
        </p:spPr>
        <p:txBody>
          <a:bodyPr wrap="square">
            <a:spAutoFit/>
          </a:bodyPr>
          <a:lstStyle/>
          <a:p>
            <a:pPr>
              <a:lnSpc>
                <a:spcPct val="107000"/>
              </a:lnSpc>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La maggior parte degli elementi della funzione di protezione sono simultaneamente una parte integrante della funzione bioecologica svolta dagli ecosistemi forestali e non possono essere studiati e realizzati separatamente da essa.</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1847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CA83C9D-1AF5-453A-AD9D-3DA967C479A0}"/>
              </a:ext>
            </a:extLst>
          </p:cNvPr>
          <p:cNvSpPr>
            <a:spLocks noGrp="1" noChangeArrowheads="1"/>
          </p:cNvSpPr>
          <p:nvPr>
            <p:ph type="title"/>
          </p:nvPr>
        </p:nvSpPr>
        <p:spPr>
          <a:xfrm>
            <a:off x="1887539" y="101475"/>
            <a:ext cx="7866061" cy="1200329"/>
          </a:xfrm>
          <a:solidFill>
            <a:srgbClr val="FFFFFF">
              <a:alpha val="59999"/>
            </a:srgbClr>
          </a:solidFill>
        </p:spPr>
        <p:txBody>
          <a:bodyPr/>
          <a:lstStyle/>
          <a:p>
            <a:pPr>
              <a:defRPr/>
            </a:pPr>
            <a:r>
              <a:rPr kumimoji="1" lang="it-IT" altLang="en-US" sz="3600" i="1" dirty="0">
                <a:solidFill>
                  <a:srgbClr val="B80000"/>
                </a:solidFill>
                <a:latin typeface="Franklin Gothic Medium Cond" panose="020B0606030402020204" pitchFamily="34" charset="0"/>
                <a:ea typeface="GungsuhChe" panose="02030609000101010101" pitchFamily="49" charset="-127"/>
                <a:sym typeface="Wingdings" panose="05000000000000000000" pitchFamily="2" charset="2"/>
              </a:rPr>
              <a:t>Selvicoltura e protezione della qualità delle acque</a:t>
            </a:r>
          </a:p>
        </p:txBody>
      </p:sp>
      <p:sp>
        <p:nvSpPr>
          <p:cNvPr id="3" name="CasellaDiTesto 2">
            <a:extLst>
              <a:ext uri="{FF2B5EF4-FFF2-40B4-BE49-F238E27FC236}">
                <a16:creationId xmlns:a16="http://schemas.microsoft.com/office/drawing/2014/main" id="{820CFD26-D21F-0FFB-510D-DC27238A0F2F}"/>
              </a:ext>
            </a:extLst>
          </p:cNvPr>
          <p:cNvSpPr txBox="1"/>
          <p:nvPr/>
        </p:nvSpPr>
        <p:spPr>
          <a:xfrm>
            <a:off x="1887540" y="1477034"/>
            <a:ext cx="6921181" cy="1431267"/>
          </a:xfrm>
          <a:prstGeom prst="rect">
            <a:avLst/>
          </a:prstGeom>
          <a:solidFill>
            <a:srgbClr val="208020">
              <a:alpha val="50195"/>
            </a:srgbClr>
          </a:solidFill>
          <a:ln>
            <a:noFill/>
          </a:ln>
          <a:effectLst/>
        </p:spPr>
        <p:txBody>
          <a:bodyPr wrap="square">
            <a:noAutofit/>
          </a:bodyPr>
          <a:lstStyle>
            <a:defPPr>
              <a:defRPr lang="it-IT"/>
            </a:defPPr>
            <a:lvl1pPr marL="266700" indent="-266700">
              <a:buClr>
                <a:schemeClr val="tx1"/>
              </a:buClr>
              <a:buFont typeface="Arial" panose="020B0604020202020204" pitchFamily="34" charset="0"/>
              <a:buChar char="•"/>
              <a:defRPr sz="2400">
                <a:latin typeface="Accord SF" pitchFamily="2" charset="0"/>
              </a:defRPr>
            </a:lvl1pPr>
            <a:lvl2pPr marL="2073275" indent="-457200">
              <a:spcBef>
                <a:spcPct val="20000"/>
              </a:spcBef>
              <a:buClr>
                <a:schemeClr val="tx2"/>
              </a:buClr>
              <a:buFont typeface="Botanical" pitchFamily="2" charset="2"/>
              <a:buChar char="ã"/>
              <a:defRPr sz="2800">
                <a:solidFill>
                  <a:srgbClr val="4D4D4D"/>
                </a:solidFill>
              </a:defRPr>
            </a:lvl2pPr>
            <a:lvl3pPr marL="2511425" indent="-258763">
              <a:spcBef>
                <a:spcPct val="20000"/>
              </a:spcBef>
              <a:buClr>
                <a:schemeClr val="tx2"/>
              </a:buClr>
              <a:buFont typeface="Botanical" pitchFamily="2" charset="2"/>
              <a:buChar char="§"/>
              <a:defRPr sz="2400">
                <a:solidFill>
                  <a:srgbClr val="4D4D4D"/>
                </a:solidFill>
              </a:defRPr>
            </a:lvl3pPr>
            <a:lvl4pPr marL="2941638" indent="-250825">
              <a:spcBef>
                <a:spcPct val="20000"/>
              </a:spcBef>
              <a:buClr>
                <a:schemeClr val="tx2"/>
              </a:buClr>
              <a:buFont typeface="Botanical" pitchFamily="2" charset="2"/>
              <a:buChar char="&gt;"/>
              <a:defRPr sz="2000">
                <a:solidFill>
                  <a:srgbClr val="4D4D4D"/>
                </a:solidFill>
              </a:defRPr>
            </a:lvl4pPr>
            <a:lvl5pPr marL="3325813" indent="-204788">
              <a:spcBef>
                <a:spcPct val="20000"/>
              </a:spcBef>
              <a:buClr>
                <a:schemeClr val="tx2"/>
              </a:buClr>
              <a:buFont typeface="Botanical" pitchFamily="2" charset="2"/>
              <a:buChar char="­"/>
              <a:defRPr sz="2000">
                <a:solidFill>
                  <a:srgbClr val="4D4D4D"/>
                </a:solidFill>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defRPr>
            </a:lvl9pPr>
          </a:lstStyle>
          <a:p>
            <a:r>
              <a:rPr lang="it-IT" altLang="it-IT" dirty="0"/>
              <a:t>BOSCHI DI PROTEZIONE A MONTE DELLE SORGENTI:</a:t>
            </a:r>
          </a:p>
          <a:p>
            <a:pPr marL="533400" lvl="1" indent="-266700">
              <a:buClr>
                <a:schemeClr val="tx1"/>
              </a:buClr>
              <a:buFont typeface="Wingdings" panose="05000000000000000000" pitchFamily="2" charset="2"/>
              <a:buChar char="§"/>
            </a:pPr>
            <a:r>
              <a:rPr lang="it-IT" altLang="it-IT" sz="2400" dirty="0">
                <a:solidFill>
                  <a:schemeClr val="tx1"/>
                </a:solidFill>
                <a:latin typeface="Accord SF" pitchFamily="2" charset="0"/>
              </a:rPr>
              <a:t>Selvicoltura tradizionale, selvicoltura a copertura continua o libera evoluzione?</a:t>
            </a:r>
          </a:p>
        </p:txBody>
      </p:sp>
      <p:sp>
        <p:nvSpPr>
          <p:cNvPr id="6" name="CasellaDiTesto 5">
            <a:extLst>
              <a:ext uri="{FF2B5EF4-FFF2-40B4-BE49-F238E27FC236}">
                <a16:creationId xmlns:a16="http://schemas.microsoft.com/office/drawing/2014/main" id="{F943D3C0-8F58-146B-AAC6-875A59B18C5D}"/>
              </a:ext>
            </a:extLst>
          </p:cNvPr>
          <p:cNvSpPr txBox="1"/>
          <p:nvPr/>
        </p:nvSpPr>
        <p:spPr>
          <a:xfrm>
            <a:off x="2382045" y="3187394"/>
            <a:ext cx="7866061" cy="1311250"/>
          </a:xfrm>
          <a:prstGeom prst="rect">
            <a:avLst/>
          </a:prstGeom>
          <a:solidFill>
            <a:srgbClr val="208020">
              <a:alpha val="50195"/>
            </a:srgbClr>
          </a:solidFill>
          <a:ln>
            <a:noFill/>
          </a:ln>
          <a:effectLst/>
        </p:spPr>
        <p:txBody>
          <a:bodyPr wrap="square">
            <a:noAutofit/>
          </a:bodyPr>
          <a:lstStyle>
            <a:defPPr>
              <a:defRPr lang="it-IT"/>
            </a:defPPr>
            <a:lvl1pPr marL="266700" indent="-266700">
              <a:buClr>
                <a:schemeClr val="tx1"/>
              </a:buClr>
              <a:buFont typeface="Arial" panose="020B0604020202020204" pitchFamily="34" charset="0"/>
              <a:buChar char="•"/>
              <a:defRPr sz="2400">
                <a:latin typeface="Accord SF" pitchFamily="2" charset="0"/>
              </a:defRPr>
            </a:lvl1pPr>
            <a:lvl2pPr marL="2073275" indent="-457200">
              <a:spcBef>
                <a:spcPct val="20000"/>
              </a:spcBef>
              <a:buClr>
                <a:schemeClr val="tx2"/>
              </a:buClr>
              <a:buFont typeface="Botanical" pitchFamily="2" charset="2"/>
              <a:buChar char="ã"/>
              <a:defRPr sz="2800">
                <a:solidFill>
                  <a:srgbClr val="4D4D4D"/>
                </a:solidFill>
              </a:defRPr>
            </a:lvl2pPr>
            <a:lvl3pPr marL="2511425" indent="-258763">
              <a:spcBef>
                <a:spcPct val="20000"/>
              </a:spcBef>
              <a:buClr>
                <a:schemeClr val="tx2"/>
              </a:buClr>
              <a:buFont typeface="Botanical" pitchFamily="2" charset="2"/>
              <a:buChar char="§"/>
              <a:defRPr sz="2400">
                <a:solidFill>
                  <a:srgbClr val="4D4D4D"/>
                </a:solidFill>
              </a:defRPr>
            </a:lvl3pPr>
            <a:lvl4pPr marL="2941638" indent="-250825">
              <a:spcBef>
                <a:spcPct val="20000"/>
              </a:spcBef>
              <a:buClr>
                <a:schemeClr val="tx2"/>
              </a:buClr>
              <a:buFont typeface="Botanical" pitchFamily="2" charset="2"/>
              <a:buChar char="&gt;"/>
              <a:defRPr sz="2000">
                <a:solidFill>
                  <a:srgbClr val="4D4D4D"/>
                </a:solidFill>
              </a:defRPr>
            </a:lvl4pPr>
            <a:lvl5pPr marL="3325813" indent="-204788">
              <a:spcBef>
                <a:spcPct val="20000"/>
              </a:spcBef>
              <a:buClr>
                <a:schemeClr val="tx2"/>
              </a:buClr>
              <a:buFont typeface="Botanical" pitchFamily="2" charset="2"/>
              <a:buChar char="­"/>
              <a:defRPr sz="2000">
                <a:solidFill>
                  <a:srgbClr val="4D4D4D"/>
                </a:solidFill>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defRPr>
            </a:lvl9pPr>
          </a:lstStyle>
          <a:p>
            <a:r>
              <a:rPr lang="it-IT" altLang="it-IT" dirty="0"/>
              <a:t>BOSCHI DI PROTEZIONE DELLE FALDE E DEGLI INVASI:</a:t>
            </a:r>
          </a:p>
          <a:p>
            <a:pPr marL="533400" lvl="1" indent="-266700">
              <a:buClr>
                <a:schemeClr val="tx1"/>
              </a:buClr>
              <a:buFont typeface="Wingdings" panose="05000000000000000000" pitchFamily="2" charset="2"/>
              <a:buChar char="§"/>
            </a:pPr>
            <a:r>
              <a:rPr lang="it-IT" altLang="it-IT" sz="2400" dirty="0">
                <a:solidFill>
                  <a:schemeClr val="tx1"/>
                </a:solidFill>
                <a:latin typeface="Accord SF" pitchFamily="2" charset="0"/>
              </a:rPr>
              <a:t>Pianificazione forestale territoriale a  livello di sottobacini</a:t>
            </a:r>
          </a:p>
          <a:p>
            <a:pPr marL="533400" lvl="1" indent="-266700">
              <a:buClr>
                <a:schemeClr val="tx1"/>
              </a:buClr>
              <a:buFont typeface="Wingdings" panose="05000000000000000000" pitchFamily="2" charset="2"/>
              <a:buChar char="§"/>
            </a:pPr>
            <a:endParaRPr lang="it-IT" altLang="it-IT" sz="2400" dirty="0">
              <a:solidFill>
                <a:schemeClr val="tx1"/>
              </a:solidFill>
              <a:latin typeface="Accord SF" pitchFamily="2" charset="0"/>
            </a:endParaRPr>
          </a:p>
        </p:txBody>
      </p:sp>
      <p:pic>
        <p:nvPicPr>
          <p:cNvPr id="2" name="Immagine 1" descr="Lago Trasimeno">
            <a:extLst>
              <a:ext uri="{FF2B5EF4-FFF2-40B4-BE49-F238E27FC236}">
                <a16:creationId xmlns:a16="http://schemas.microsoft.com/office/drawing/2014/main" id="{B2403CEA-72C0-30F5-B1F5-CB2100674BE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8507283" y="4076700"/>
            <a:ext cx="3135442" cy="2184720"/>
          </a:xfrm>
          <a:prstGeom prst="rect">
            <a:avLst/>
          </a:prstGeom>
        </p:spPr>
      </p:pic>
    </p:spTree>
    <p:extLst>
      <p:ext uri="{BB962C8B-B14F-4D97-AF65-F5344CB8AC3E}">
        <p14:creationId xmlns:p14="http://schemas.microsoft.com/office/powerpoint/2010/main" val="60277491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7EDAB43-8672-4CC8-851E-37FFDB18A12C}"/>
              </a:ext>
            </a:extLst>
          </p:cNvPr>
          <p:cNvSpPr>
            <a:spLocks noChangeArrowheads="1"/>
          </p:cNvSpPr>
          <p:nvPr/>
        </p:nvSpPr>
        <p:spPr bwMode="auto">
          <a:xfrm>
            <a:off x="1906589" y="1177925"/>
            <a:ext cx="4795902" cy="2677656"/>
          </a:xfrm>
          <a:prstGeom prst="rect">
            <a:avLst/>
          </a:prstGeom>
          <a:solidFill>
            <a:srgbClr val="208020">
              <a:alpha val="50195"/>
            </a:srgbClr>
          </a:solidFill>
          <a:ln>
            <a:noFill/>
          </a:ln>
          <a:effectLst/>
        </p:spPr>
        <p:txBody>
          <a:bodyPr wrap="square">
            <a:noAutofit/>
          </a:bodyPr>
          <a:lstStyle/>
          <a:p>
            <a:pPr>
              <a:buClr>
                <a:schemeClr val="tx1"/>
              </a:buClr>
            </a:pPr>
            <a:r>
              <a:rPr lang="it-IT" altLang="it-IT" sz="2400" dirty="0">
                <a:latin typeface="Accord SF" pitchFamily="2" charset="0"/>
              </a:rPr>
              <a:t>MOLTE DEFINIZIONI:</a:t>
            </a:r>
          </a:p>
          <a:p>
            <a:pPr marL="266700" indent="-266700">
              <a:buClr>
                <a:schemeClr val="tx1"/>
              </a:buClr>
              <a:buFont typeface="Arial" panose="020B0604020202020204" pitchFamily="34" charset="0"/>
              <a:buChar char="•"/>
            </a:pPr>
            <a:r>
              <a:rPr lang="it-IT" altLang="it-IT" sz="2400" dirty="0">
                <a:latin typeface="Accord SF" pitchFamily="2" charset="0"/>
              </a:rPr>
              <a:t>Selvicoltura naturalistica </a:t>
            </a:r>
          </a:p>
          <a:p>
            <a:pPr marL="266700" indent="-266700">
              <a:buClr>
                <a:schemeClr val="tx1"/>
              </a:buClr>
              <a:buFont typeface="Arial" panose="020B0604020202020204" pitchFamily="34" charset="0"/>
              <a:buChar char="•"/>
            </a:pPr>
            <a:r>
              <a:rPr lang="it-IT" altLang="it-IT" sz="2400" dirty="0">
                <a:latin typeface="Accord SF" pitchFamily="2" charset="0"/>
              </a:rPr>
              <a:t>Selvicoltura su basi ecologiche</a:t>
            </a:r>
          </a:p>
          <a:p>
            <a:pPr marL="266700" indent="-266700">
              <a:buClr>
                <a:schemeClr val="tx1"/>
              </a:buClr>
              <a:buFont typeface="Arial" panose="020B0604020202020204" pitchFamily="34" charset="0"/>
              <a:buChar char="•"/>
            </a:pPr>
            <a:r>
              <a:rPr lang="it-IT" altLang="it-IT" sz="2400" dirty="0">
                <a:latin typeface="Accord SF" pitchFamily="2" charset="0"/>
              </a:rPr>
              <a:t>Selvicoltura prossima alla natura</a:t>
            </a:r>
          </a:p>
          <a:p>
            <a:pPr marL="266700" indent="-266700">
              <a:buClr>
                <a:schemeClr val="tx1"/>
              </a:buClr>
              <a:buFont typeface="Arial" panose="020B0604020202020204" pitchFamily="34" charset="0"/>
              <a:buChar char="•"/>
            </a:pPr>
            <a:r>
              <a:rPr lang="it-IT" altLang="it-IT" sz="2400" dirty="0">
                <a:latin typeface="Accord SF" pitchFamily="2" charset="0"/>
              </a:rPr>
              <a:t>Selvicoltura conforme alla natura</a:t>
            </a:r>
          </a:p>
          <a:p>
            <a:pPr marL="266700" indent="-266700">
              <a:buClr>
                <a:schemeClr val="tx1"/>
              </a:buClr>
              <a:buFont typeface="Arial" panose="020B0604020202020204" pitchFamily="34" charset="0"/>
              <a:buChar char="•"/>
            </a:pPr>
            <a:r>
              <a:rPr lang="it-IT" altLang="it-IT" sz="2400" dirty="0">
                <a:latin typeface="Accord SF" pitchFamily="2" charset="0"/>
              </a:rPr>
              <a:t>Selvicoltura ecosistemica </a:t>
            </a:r>
          </a:p>
          <a:p>
            <a:pPr marL="266700" indent="-266700">
              <a:buClr>
                <a:schemeClr val="tx1"/>
              </a:buClr>
              <a:buFont typeface="Arial" panose="020B0604020202020204" pitchFamily="34" charset="0"/>
              <a:buChar char="•"/>
            </a:pPr>
            <a:r>
              <a:rPr lang="it-IT" altLang="it-IT" sz="2400" dirty="0">
                <a:latin typeface="Accord SF" pitchFamily="2" charset="0"/>
              </a:rPr>
              <a:t>Selvicoltura sistemica …</a:t>
            </a:r>
          </a:p>
        </p:txBody>
      </p:sp>
      <p:sp>
        <p:nvSpPr>
          <p:cNvPr id="8195" name="Rectangle 3">
            <a:extLst>
              <a:ext uri="{FF2B5EF4-FFF2-40B4-BE49-F238E27FC236}">
                <a16:creationId xmlns:a16="http://schemas.microsoft.com/office/drawing/2014/main" id="{34BFED40-0C12-44D9-BC13-2087E81BFB97}"/>
              </a:ext>
            </a:extLst>
          </p:cNvPr>
          <p:cNvSpPr>
            <a:spLocks noGrp="1" noChangeArrowheads="1"/>
          </p:cNvSpPr>
          <p:nvPr>
            <p:ph type="title"/>
          </p:nvPr>
        </p:nvSpPr>
        <p:spPr>
          <a:xfrm>
            <a:off x="1905000" y="-1064291"/>
            <a:ext cx="7867650" cy="3511296"/>
          </a:xfrm>
          <a:solidFill>
            <a:srgbClr val="FFFFFF">
              <a:alpha val="5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r>
              <a:rPr kumimoji="1" lang="it-IT" altLang="it-IT" sz="3600" i="1" dirty="0">
                <a:solidFill>
                  <a:srgbClr val="B80000"/>
                </a:solidFill>
                <a:latin typeface="Franklin Gothic Medium Cond" panose="020B0606030402020204" pitchFamily="34" charset="0"/>
                <a:ea typeface="GungsuhChe" panose="02030609000101010101" pitchFamily="49" charset="-127"/>
              </a:rPr>
              <a:t>La selvicoltura naturalistica</a:t>
            </a:r>
          </a:p>
        </p:txBody>
      </p:sp>
      <p:sp>
        <p:nvSpPr>
          <p:cNvPr id="11268" name="Rectangle 4">
            <a:extLst>
              <a:ext uri="{FF2B5EF4-FFF2-40B4-BE49-F238E27FC236}">
                <a16:creationId xmlns:a16="http://schemas.microsoft.com/office/drawing/2014/main" id="{494F2144-8FEB-41F4-8B7D-B1351A34C0B1}"/>
              </a:ext>
            </a:extLst>
          </p:cNvPr>
          <p:cNvSpPr>
            <a:spLocks noChangeArrowheads="1"/>
          </p:cNvSpPr>
          <p:nvPr/>
        </p:nvSpPr>
        <p:spPr bwMode="auto">
          <a:xfrm>
            <a:off x="6814458" y="1212851"/>
            <a:ext cx="3590018" cy="2642731"/>
          </a:xfrm>
          <a:prstGeom prst="rect">
            <a:avLst/>
          </a:prstGeom>
          <a:solidFill>
            <a:srgbClr val="208020">
              <a:alpha val="50195"/>
            </a:srgbClr>
          </a:solidFill>
          <a:ln>
            <a:noFill/>
          </a:ln>
          <a:effectLst/>
        </p:spPr>
        <p:txBody>
          <a:bodyPr wrap="square">
            <a:noAutofit/>
          </a:bodyPr>
          <a:lstStyle/>
          <a:p>
            <a:pPr>
              <a:buClr>
                <a:schemeClr val="tx1"/>
              </a:buClr>
            </a:pPr>
            <a:r>
              <a:rPr lang="it-IT" altLang="it-IT" sz="2400" dirty="0">
                <a:latin typeface="Accord SF" pitchFamily="2" charset="0"/>
                <a:sym typeface="Wingdings" panose="05000000000000000000" pitchFamily="2" charset="2"/>
              </a:rPr>
              <a:t>… ANCHE ALL’ESTERO:</a:t>
            </a:r>
          </a:p>
          <a:p>
            <a:pPr marL="266700" indent="-266700">
              <a:buClr>
                <a:schemeClr val="tx1"/>
              </a:buClr>
              <a:buFont typeface="Arial" panose="020B0604020202020204" pitchFamily="34" charset="0"/>
              <a:buChar char="•"/>
            </a:pPr>
            <a:r>
              <a:rPr lang="it-IT" altLang="it-IT" sz="2400" dirty="0">
                <a:latin typeface="Accord SF" pitchFamily="2" charset="0"/>
                <a:sym typeface="Wingdings" panose="05000000000000000000" pitchFamily="2" charset="2"/>
              </a:rPr>
              <a:t>Close to nature </a:t>
            </a:r>
            <a:r>
              <a:rPr lang="it-IT" altLang="it-IT" sz="2400" dirty="0" err="1">
                <a:latin typeface="Accord SF" pitchFamily="2" charset="0"/>
                <a:sym typeface="Wingdings" panose="05000000000000000000" pitchFamily="2" charset="2"/>
              </a:rPr>
              <a:t>Forestry</a:t>
            </a:r>
            <a:endParaRPr lang="it-IT" altLang="it-IT" sz="2400" dirty="0">
              <a:latin typeface="Accord SF" pitchFamily="2" charset="0"/>
              <a:sym typeface="Wingdings" panose="05000000000000000000" pitchFamily="2" charset="2"/>
            </a:endParaRPr>
          </a:p>
          <a:p>
            <a:pPr marL="266700" indent="-266700">
              <a:buClr>
                <a:schemeClr val="tx1"/>
              </a:buClr>
              <a:buFont typeface="Arial" panose="020B0604020202020204" pitchFamily="34" charset="0"/>
              <a:buChar char="•"/>
            </a:pPr>
            <a:r>
              <a:rPr lang="it-IT" altLang="it-IT" sz="2400" dirty="0">
                <a:latin typeface="Accord SF" pitchFamily="2" charset="0"/>
                <a:sym typeface="Wingdings" panose="05000000000000000000" pitchFamily="2" charset="2"/>
              </a:rPr>
              <a:t>Nature </a:t>
            </a:r>
            <a:r>
              <a:rPr lang="it-IT" altLang="it-IT" sz="2400" dirty="0" err="1">
                <a:latin typeface="Accord SF" pitchFamily="2" charset="0"/>
                <a:sym typeface="Wingdings" panose="05000000000000000000" pitchFamily="2" charset="2"/>
              </a:rPr>
              <a:t>based</a:t>
            </a:r>
            <a:r>
              <a:rPr lang="it-IT" altLang="it-IT" sz="2400" dirty="0">
                <a:latin typeface="Accord SF" pitchFamily="2" charset="0"/>
                <a:sym typeface="Wingdings" panose="05000000000000000000" pitchFamily="2" charset="2"/>
              </a:rPr>
              <a:t> </a:t>
            </a:r>
            <a:r>
              <a:rPr lang="it-IT" altLang="it-IT" sz="2400" dirty="0" err="1">
                <a:latin typeface="Accord SF" pitchFamily="2" charset="0"/>
                <a:sym typeface="Wingdings" panose="05000000000000000000" pitchFamily="2" charset="2"/>
              </a:rPr>
              <a:t>Forestry</a:t>
            </a:r>
            <a:r>
              <a:rPr lang="it-IT" altLang="it-IT" sz="2400" dirty="0">
                <a:latin typeface="Accord SF" pitchFamily="2" charset="0"/>
                <a:sym typeface="Wingdings" panose="05000000000000000000" pitchFamily="2" charset="2"/>
              </a:rPr>
              <a:t> </a:t>
            </a:r>
          </a:p>
          <a:p>
            <a:pPr marL="266700" indent="-266700">
              <a:buClr>
                <a:schemeClr val="tx1"/>
              </a:buClr>
              <a:buFont typeface="Arial" panose="020B0604020202020204" pitchFamily="34" charset="0"/>
              <a:buChar char="•"/>
            </a:pPr>
            <a:r>
              <a:rPr lang="it-IT" altLang="it-IT" sz="2400" dirty="0">
                <a:latin typeface="Accord SF" pitchFamily="2" charset="0"/>
                <a:sym typeface="Wingdings" panose="05000000000000000000" pitchFamily="2" charset="2"/>
              </a:rPr>
              <a:t>Nature </a:t>
            </a:r>
            <a:r>
              <a:rPr lang="it-IT" altLang="it-IT" sz="2400" dirty="0" err="1">
                <a:latin typeface="Accord SF" pitchFamily="2" charset="0"/>
                <a:sym typeface="Wingdings" panose="05000000000000000000" pitchFamily="2" charset="2"/>
              </a:rPr>
              <a:t>oriented</a:t>
            </a:r>
            <a:r>
              <a:rPr lang="it-IT" altLang="it-IT" sz="2400" dirty="0">
                <a:latin typeface="Accord SF" pitchFamily="2" charset="0"/>
                <a:sym typeface="Wingdings" panose="05000000000000000000" pitchFamily="2" charset="2"/>
              </a:rPr>
              <a:t> </a:t>
            </a:r>
            <a:r>
              <a:rPr lang="it-IT" altLang="it-IT" sz="2400" dirty="0" err="1">
                <a:latin typeface="Accord SF" pitchFamily="2" charset="0"/>
                <a:sym typeface="Wingdings" panose="05000000000000000000" pitchFamily="2" charset="2"/>
              </a:rPr>
              <a:t>Forestry</a:t>
            </a:r>
            <a:r>
              <a:rPr lang="it-IT" altLang="it-IT" sz="2400" dirty="0">
                <a:latin typeface="Accord SF" pitchFamily="2" charset="0"/>
                <a:sym typeface="Wingdings" panose="05000000000000000000" pitchFamily="2" charset="2"/>
              </a:rPr>
              <a:t> </a:t>
            </a:r>
          </a:p>
          <a:p>
            <a:pPr marL="266700" indent="-266700">
              <a:buClr>
                <a:schemeClr val="tx1"/>
              </a:buClr>
              <a:buFont typeface="Arial" panose="020B0604020202020204" pitchFamily="34" charset="0"/>
              <a:buChar char="•"/>
            </a:pPr>
            <a:r>
              <a:rPr lang="it-IT" altLang="it-IT" sz="2400" dirty="0" err="1">
                <a:latin typeface="Accord SF" pitchFamily="2" charset="0"/>
                <a:sym typeface="Wingdings" panose="05000000000000000000" pitchFamily="2" charset="2"/>
              </a:rPr>
              <a:t>Near</a:t>
            </a:r>
            <a:r>
              <a:rPr lang="it-IT" altLang="it-IT" sz="2400" dirty="0">
                <a:latin typeface="Accord SF" pitchFamily="2" charset="0"/>
                <a:sym typeface="Wingdings" panose="05000000000000000000" pitchFamily="2" charset="2"/>
              </a:rPr>
              <a:t> </a:t>
            </a:r>
            <a:r>
              <a:rPr lang="it-IT" altLang="it-IT" sz="2400" dirty="0" err="1">
                <a:latin typeface="Accord SF" pitchFamily="2" charset="0"/>
                <a:sym typeface="Wingdings" panose="05000000000000000000" pitchFamily="2" charset="2"/>
              </a:rPr>
              <a:t>natural</a:t>
            </a:r>
            <a:r>
              <a:rPr lang="it-IT" altLang="it-IT" sz="2400" dirty="0">
                <a:latin typeface="Accord SF" pitchFamily="2" charset="0"/>
                <a:sym typeface="Wingdings" panose="05000000000000000000" pitchFamily="2" charset="2"/>
              </a:rPr>
              <a:t> </a:t>
            </a:r>
            <a:r>
              <a:rPr lang="it-IT" altLang="it-IT" sz="2400" dirty="0" err="1">
                <a:latin typeface="Accord SF" pitchFamily="2" charset="0"/>
                <a:sym typeface="Wingdings" panose="05000000000000000000" pitchFamily="2" charset="2"/>
              </a:rPr>
              <a:t>Forestry</a:t>
            </a:r>
            <a:r>
              <a:rPr lang="it-IT" altLang="it-IT" sz="2400" dirty="0">
                <a:latin typeface="Accord SF" pitchFamily="2" charset="0"/>
                <a:sym typeface="Wingdings" panose="05000000000000000000" pitchFamily="2" charset="2"/>
              </a:rPr>
              <a:t> </a:t>
            </a:r>
          </a:p>
          <a:p>
            <a:pPr marL="266700" indent="-266700">
              <a:buClr>
                <a:schemeClr val="tx1"/>
              </a:buClr>
              <a:buFont typeface="Arial" panose="020B0604020202020204" pitchFamily="34" charset="0"/>
              <a:buChar char="•"/>
            </a:pPr>
            <a:r>
              <a:rPr lang="it-IT" altLang="it-IT" sz="2400" dirty="0" err="1">
                <a:latin typeface="Accord SF" pitchFamily="2" charset="0"/>
              </a:rPr>
              <a:t>Ecological</a:t>
            </a:r>
            <a:r>
              <a:rPr lang="it-IT" altLang="it-IT" sz="2400" dirty="0">
                <a:latin typeface="Accord SF" pitchFamily="2" charset="0"/>
              </a:rPr>
              <a:t> </a:t>
            </a:r>
            <a:r>
              <a:rPr lang="it-IT" altLang="it-IT" sz="2400" dirty="0" err="1">
                <a:latin typeface="Accord SF" pitchFamily="2" charset="0"/>
              </a:rPr>
              <a:t>Forestry</a:t>
            </a:r>
            <a:endParaRPr lang="it-IT" altLang="it-IT" sz="2400" dirty="0">
              <a:latin typeface="Accord SF" pitchFamily="2" charset="0"/>
            </a:endParaRPr>
          </a:p>
          <a:p>
            <a:pPr marL="266700" indent="-266700">
              <a:buClr>
                <a:schemeClr val="tx1"/>
              </a:buClr>
              <a:buFont typeface="Arial" panose="020B0604020202020204" pitchFamily="34" charset="0"/>
              <a:buChar char="•"/>
            </a:pPr>
            <a:r>
              <a:rPr lang="it-IT" altLang="it-IT" sz="2400" dirty="0">
                <a:latin typeface="Accord SF" pitchFamily="2" charset="0"/>
              </a:rPr>
              <a:t>Natural </a:t>
            </a:r>
            <a:r>
              <a:rPr lang="it-IT" altLang="it-IT" sz="2400" dirty="0" err="1">
                <a:latin typeface="Accord SF" pitchFamily="2" charset="0"/>
              </a:rPr>
              <a:t>Forestry</a:t>
            </a:r>
            <a:r>
              <a:rPr lang="it-IT" altLang="it-IT" sz="2400" dirty="0">
                <a:latin typeface="Accord SF" pitchFamily="2" charset="0"/>
              </a:rPr>
              <a:t>…</a:t>
            </a:r>
          </a:p>
        </p:txBody>
      </p:sp>
      <p:pic>
        <p:nvPicPr>
          <p:cNvPr id="11269" name="Picture 5">
            <a:extLst>
              <a:ext uri="{FF2B5EF4-FFF2-40B4-BE49-F238E27FC236}">
                <a16:creationId xmlns:a16="http://schemas.microsoft.com/office/drawing/2014/main" id="{42A9253A-269F-41F3-9E83-646356C911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2" y="4053909"/>
            <a:ext cx="8499475" cy="229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1.bp.blogspot.com/-oGPURds38MU/Vlo497L03EI/AAAAAAAAAdc/3hQ0j_tyo74/s1600/cop-paris-perspective-cropped.png">
            <a:extLst>
              <a:ext uri="{FF2B5EF4-FFF2-40B4-BE49-F238E27FC236}">
                <a16:creationId xmlns:a16="http://schemas.microsoft.com/office/drawing/2014/main" id="{A16D2AFB-4FF9-4B38-B420-C06D620B8F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0150" y="982935"/>
            <a:ext cx="2776537"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ella 6">
            <a:extLst>
              <a:ext uri="{FF2B5EF4-FFF2-40B4-BE49-F238E27FC236}">
                <a16:creationId xmlns:a16="http://schemas.microsoft.com/office/drawing/2014/main" id="{68780646-6A98-531E-4275-135105BADF6A}"/>
              </a:ext>
            </a:extLst>
          </p:cNvPr>
          <p:cNvGraphicFramePr>
            <a:graphicFrameLocks noGrp="1"/>
          </p:cNvGraphicFramePr>
          <p:nvPr>
            <p:extLst>
              <p:ext uri="{D42A27DB-BD31-4B8C-83A1-F6EECF244321}">
                <p14:modId xmlns:p14="http://schemas.microsoft.com/office/powerpoint/2010/main" val="3528876508"/>
              </p:ext>
            </p:extLst>
          </p:nvPr>
        </p:nvGraphicFramePr>
        <p:xfrm>
          <a:off x="495299" y="2825750"/>
          <a:ext cx="11372849" cy="1980995"/>
        </p:xfrm>
        <a:graphic>
          <a:graphicData uri="http://schemas.openxmlformats.org/drawingml/2006/table">
            <a:tbl>
              <a:tblPr firstRow="1" bandRow="1">
                <a:tableStyleId>{5C22544A-7EE6-4342-B048-85BDC9FD1C3A}</a:tableStyleId>
              </a:tblPr>
              <a:tblGrid>
                <a:gridCol w="1209676">
                  <a:extLst>
                    <a:ext uri="{9D8B030D-6E8A-4147-A177-3AD203B41FA5}">
                      <a16:colId xmlns:a16="http://schemas.microsoft.com/office/drawing/2014/main" val="20000"/>
                    </a:ext>
                  </a:extLst>
                </a:gridCol>
                <a:gridCol w="4305300">
                  <a:extLst>
                    <a:ext uri="{9D8B030D-6E8A-4147-A177-3AD203B41FA5}">
                      <a16:colId xmlns:a16="http://schemas.microsoft.com/office/drawing/2014/main" val="20001"/>
                    </a:ext>
                  </a:extLst>
                </a:gridCol>
                <a:gridCol w="5857873">
                  <a:extLst>
                    <a:ext uri="{9D8B030D-6E8A-4147-A177-3AD203B41FA5}">
                      <a16:colId xmlns:a16="http://schemas.microsoft.com/office/drawing/2014/main" val="20002"/>
                    </a:ext>
                  </a:extLst>
                </a:gridCol>
              </a:tblGrid>
              <a:tr h="1462871">
                <a:tc>
                  <a:txBody>
                    <a:bodyPr/>
                    <a:lstStyle/>
                    <a:p>
                      <a:pPr algn="ctr"/>
                      <a:r>
                        <a:rPr lang="it-IT" sz="2800" dirty="0"/>
                        <a:t>Anno</a:t>
                      </a:r>
                    </a:p>
                  </a:txBody>
                  <a:tcPr marL="91446" marR="91446" marT="45702" marB="45702" anchor="ctr">
                    <a:solidFill>
                      <a:schemeClr val="accent6">
                        <a:lumMod val="75000"/>
                      </a:schemeClr>
                    </a:solidFill>
                  </a:tcPr>
                </a:tc>
                <a:tc>
                  <a:txBody>
                    <a:bodyPr/>
                    <a:lstStyle/>
                    <a:p>
                      <a:pPr algn="ctr"/>
                      <a:r>
                        <a:rPr lang="it-IT" sz="2800" dirty="0"/>
                        <a:t>Aumento stimato delle temperature globali sulla base della tendenza attuale</a:t>
                      </a:r>
                    </a:p>
                  </a:txBody>
                  <a:tcPr marL="91446" marR="91446" marT="45702" marB="45702" anchor="ctr">
                    <a:solidFill>
                      <a:schemeClr val="accent6">
                        <a:lumMod val="7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it-IT" sz="2800" dirty="0"/>
                        <a:t>Obiettivo di contenimento dell’aumento delle temperature globali sulla base dell’accordo di Parigi</a:t>
                      </a:r>
                    </a:p>
                  </a:txBody>
                  <a:tcPr marL="91446" marR="91446" marT="45702" marB="45702" anchor="ctr">
                    <a:solidFill>
                      <a:schemeClr val="accent6">
                        <a:lumMod val="75000"/>
                      </a:schemeClr>
                    </a:solidFill>
                  </a:tcPr>
                </a:tc>
                <a:extLst>
                  <a:ext uri="{0D108BD9-81ED-4DB2-BD59-A6C34878D82A}">
                    <a16:rowId xmlns:a16="http://schemas.microsoft.com/office/drawing/2014/main" val="10000"/>
                  </a:ext>
                </a:extLst>
              </a:tr>
              <a:tr h="370692">
                <a:tc>
                  <a:txBody>
                    <a:bodyPr/>
                    <a:lstStyle/>
                    <a:p>
                      <a:pPr algn="ctr"/>
                      <a:r>
                        <a:rPr lang="it-IT" sz="2800" b="1" dirty="0"/>
                        <a:t>2099</a:t>
                      </a:r>
                    </a:p>
                  </a:txBody>
                  <a:tcPr marL="91446" marR="91446" marT="45702" marB="45702" anchor="ctr"/>
                </a:tc>
                <a:tc>
                  <a:txBody>
                    <a:bodyPr/>
                    <a:lstStyle/>
                    <a:p>
                      <a:pPr algn="ctr"/>
                      <a:r>
                        <a:rPr lang="it-IT" sz="2800" b="1" dirty="0"/>
                        <a:t>+4,8°C</a:t>
                      </a:r>
                    </a:p>
                  </a:txBody>
                  <a:tcPr marL="91446" marR="91446" marT="45702" marB="45702"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it-IT" sz="2800" b="1" dirty="0"/>
                        <a:t>+1,5°C</a:t>
                      </a:r>
                    </a:p>
                  </a:txBody>
                  <a:tcPr marL="91446" marR="91446" marT="45702" marB="45702" anchor="ctr"/>
                </a:tc>
                <a:extLst>
                  <a:ext uri="{0D108BD9-81ED-4DB2-BD59-A6C34878D82A}">
                    <a16:rowId xmlns:a16="http://schemas.microsoft.com/office/drawing/2014/main" val="10001"/>
                  </a:ext>
                </a:extLst>
              </a:tr>
            </a:tbl>
          </a:graphicData>
        </a:graphic>
      </p:graphicFrame>
      <p:sp>
        <p:nvSpPr>
          <p:cNvPr id="10" name="CasellaDiTesto 9">
            <a:extLst>
              <a:ext uri="{FF2B5EF4-FFF2-40B4-BE49-F238E27FC236}">
                <a16:creationId xmlns:a16="http://schemas.microsoft.com/office/drawing/2014/main" id="{4DFC44D4-F848-310E-48A8-1A857CA39A7D}"/>
              </a:ext>
            </a:extLst>
          </p:cNvPr>
          <p:cNvSpPr txBox="1"/>
          <p:nvPr/>
        </p:nvSpPr>
        <p:spPr>
          <a:xfrm>
            <a:off x="371475" y="40729"/>
            <a:ext cx="6262686" cy="769441"/>
          </a:xfrm>
          <a:prstGeom prst="rect">
            <a:avLst/>
          </a:prstGeom>
          <a:noFill/>
        </p:spPr>
        <p:txBody>
          <a:bodyPr wrap="square">
            <a:spAutoFit/>
          </a:bodyPr>
          <a:lstStyle/>
          <a:p>
            <a:pPr algn="l" eaLnBrk="1" fontAlgn="auto" hangingPunct="1">
              <a:spcAft>
                <a:spcPts val="0"/>
              </a:spcAft>
              <a:defRPr/>
            </a:pPr>
            <a:r>
              <a:rPr kumimoji="1" lang="it-IT" altLang="it-IT" sz="4400" i="1" dirty="0">
                <a:solidFill>
                  <a:srgbClr val="B80000"/>
                </a:solidFill>
                <a:latin typeface="Franklin Gothic Medium Cond" panose="020B0606030402020204" pitchFamily="34" charset="0"/>
                <a:ea typeface="GungsuhChe" panose="02030609000101010101" pitchFamily="49" charset="-127"/>
                <a:cs typeface="+mj-cs"/>
              </a:rPr>
              <a:t>Accordo sul Clima di Parigi</a:t>
            </a:r>
          </a:p>
        </p:txBody>
      </p:sp>
      <p:cxnSp>
        <p:nvCxnSpPr>
          <p:cNvPr id="12" name="Connettore diritto 11">
            <a:extLst>
              <a:ext uri="{FF2B5EF4-FFF2-40B4-BE49-F238E27FC236}">
                <a16:creationId xmlns:a16="http://schemas.microsoft.com/office/drawing/2014/main" id="{58DA3B35-7B7D-87A2-D1A8-96521379A13C}"/>
              </a:ext>
            </a:extLst>
          </p:cNvPr>
          <p:cNvCxnSpPr/>
          <p:nvPr/>
        </p:nvCxnSpPr>
        <p:spPr>
          <a:xfrm>
            <a:off x="371475" y="721498"/>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031264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E204D-76A6-C3C0-E85B-31E0643C6165}"/>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2384B61B-D10E-E317-9C3E-E8CE38982790}"/>
              </a:ext>
            </a:extLst>
          </p:cNvPr>
          <p:cNvSpPr>
            <a:spLocks noGrp="1" noChangeArrowheads="1"/>
          </p:cNvSpPr>
          <p:nvPr>
            <p:ph type="title"/>
          </p:nvPr>
        </p:nvSpPr>
        <p:spPr>
          <a:xfrm>
            <a:off x="515938" y="279400"/>
            <a:ext cx="11269662" cy="644028"/>
          </a:xfrm>
          <a:solidFill>
            <a:srgbClr val="FFFFFF">
              <a:alpha val="59999"/>
            </a:srgbClr>
          </a:solidFill>
        </p:spPr>
        <p:txBody>
          <a:bodyPr/>
          <a:lstStyle/>
          <a:p>
            <a:pPr>
              <a:defRPr/>
            </a:pPr>
            <a:r>
              <a:rPr kumimoji="1" lang="it-IT" altLang="en-US" i="1" dirty="0">
                <a:solidFill>
                  <a:srgbClr val="B80000"/>
                </a:solidFill>
                <a:latin typeface="Franklin Gothic Medium Cond" panose="020B0606030402020204" pitchFamily="34" charset="0"/>
                <a:ea typeface="GungsuhChe" panose="02030609000101010101" pitchFamily="49" charset="-127"/>
                <a:sym typeface="Wingdings" panose="05000000000000000000" pitchFamily="2" charset="2"/>
              </a:rPr>
              <a:t>Il concetto di prevenzione applicato alle foreste</a:t>
            </a:r>
            <a:endParaRPr lang="it-IT" altLang="en-US" i="1" dirty="0"/>
          </a:p>
        </p:txBody>
      </p:sp>
      <p:sp>
        <p:nvSpPr>
          <p:cNvPr id="2" name="Rectangle 6">
            <a:extLst>
              <a:ext uri="{FF2B5EF4-FFF2-40B4-BE49-F238E27FC236}">
                <a16:creationId xmlns:a16="http://schemas.microsoft.com/office/drawing/2014/main" id="{08624D98-9D46-FBEB-EE4D-8B07954B013C}"/>
              </a:ext>
            </a:extLst>
          </p:cNvPr>
          <p:cNvSpPr>
            <a:spLocks noChangeArrowheads="1"/>
          </p:cNvSpPr>
          <p:nvPr/>
        </p:nvSpPr>
        <p:spPr bwMode="auto">
          <a:xfrm>
            <a:off x="5959222" y="1063462"/>
            <a:ext cx="5826378" cy="4401205"/>
          </a:xfrm>
          <a:prstGeom prst="rect">
            <a:avLst/>
          </a:prstGeom>
          <a:solidFill>
            <a:srgbClr val="208020">
              <a:alpha val="50195"/>
            </a:srgbClr>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263525" indent="-263525">
              <a:spcBef>
                <a:spcPct val="0"/>
              </a:spcBef>
              <a:buFont typeface="Wingdings" panose="05000000000000000000" pitchFamily="2" charset="2"/>
              <a:buChar char="§"/>
            </a:pPr>
            <a:r>
              <a:rPr lang="it-IT" altLang="it-IT" sz="2800" dirty="0">
                <a:solidFill>
                  <a:schemeClr val="tx1"/>
                </a:solidFill>
                <a:latin typeface="+mn-lt"/>
              </a:rPr>
              <a:t>Prevenzione dagli effetti sul territorio di particolari condizioni meteo – climatiche – idrogeologiche</a:t>
            </a:r>
          </a:p>
          <a:p>
            <a:pPr marL="263525" indent="-263525">
              <a:spcBef>
                <a:spcPct val="0"/>
              </a:spcBef>
              <a:buFont typeface="Wingdings" panose="05000000000000000000" pitchFamily="2" charset="2"/>
              <a:buChar char="§"/>
            </a:pPr>
            <a:r>
              <a:rPr lang="it-IT" altLang="it-IT" sz="2800" dirty="0">
                <a:solidFill>
                  <a:schemeClr val="tx1"/>
                </a:solidFill>
                <a:latin typeface="+mn-lt"/>
              </a:rPr>
              <a:t>Prevenzione dagli effetti sulle foreste stesse di particolari condizioni meteo – climatiche – idrogeologiche</a:t>
            </a:r>
          </a:p>
          <a:p>
            <a:pPr marL="263525" indent="-263525">
              <a:spcBef>
                <a:spcPct val="0"/>
              </a:spcBef>
              <a:buFont typeface="Wingdings" panose="05000000000000000000" pitchFamily="2" charset="2"/>
              <a:buChar char="§"/>
            </a:pPr>
            <a:r>
              <a:rPr lang="it-IT" altLang="it-IT" sz="2800" dirty="0">
                <a:solidFill>
                  <a:schemeClr val="tx1"/>
                </a:solidFill>
                <a:latin typeface="+mn-lt"/>
              </a:rPr>
              <a:t>Prevenzione per garantire nel tempo l’efficienza </a:t>
            </a:r>
            <a:r>
              <a:rPr lang="it-IT" altLang="it-IT" sz="2800" dirty="0" err="1">
                <a:solidFill>
                  <a:schemeClr val="tx1"/>
                </a:solidFill>
                <a:latin typeface="+mn-lt"/>
              </a:rPr>
              <a:t>bio</a:t>
            </a:r>
            <a:r>
              <a:rPr lang="it-IT" altLang="it-IT" sz="2800" dirty="0">
                <a:solidFill>
                  <a:schemeClr val="tx1"/>
                </a:solidFill>
                <a:latin typeface="+mn-lt"/>
              </a:rPr>
              <a:t>-ecologica degli ecosistemi forestali</a:t>
            </a:r>
          </a:p>
          <a:p>
            <a:pPr marL="263525" indent="-263525">
              <a:spcBef>
                <a:spcPct val="0"/>
              </a:spcBef>
              <a:buFont typeface="Wingdings" panose="05000000000000000000" pitchFamily="2" charset="2"/>
              <a:buChar char="§"/>
            </a:pPr>
            <a:r>
              <a:rPr lang="it-IT" altLang="it-IT" sz="2800" dirty="0">
                <a:solidFill>
                  <a:schemeClr val="bg1">
                    <a:lumMod val="50000"/>
                  </a:schemeClr>
                </a:solidFill>
                <a:latin typeface="+mn-lt"/>
              </a:rPr>
              <a:t>Prevenzione di mutamenti sociali</a:t>
            </a:r>
          </a:p>
        </p:txBody>
      </p:sp>
      <p:cxnSp>
        <p:nvCxnSpPr>
          <p:cNvPr id="3" name="Connettore diritto 2">
            <a:extLst>
              <a:ext uri="{FF2B5EF4-FFF2-40B4-BE49-F238E27FC236}">
                <a16:creationId xmlns:a16="http://schemas.microsoft.com/office/drawing/2014/main" id="{FF130C8F-AB39-95E1-78E3-2A10C8BA8C49}"/>
              </a:ext>
            </a:extLst>
          </p:cNvPr>
          <p:cNvCxnSpPr/>
          <p:nvPr/>
        </p:nvCxnSpPr>
        <p:spPr>
          <a:xfrm>
            <a:off x="515938" y="923428"/>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pic>
        <p:nvPicPr>
          <p:cNvPr id="5" name="Immagine 4">
            <a:extLst>
              <a:ext uri="{FF2B5EF4-FFF2-40B4-BE49-F238E27FC236}">
                <a16:creationId xmlns:a16="http://schemas.microsoft.com/office/drawing/2014/main" id="{6147486D-74FC-8C26-6D62-4B309046546D}"/>
              </a:ext>
            </a:extLst>
          </p:cNvPr>
          <p:cNvPicPr>
            <a:picLocks noChangeAspect="1"/>
          </p:cNvPicPr>
          <p:nvPr/>
        </p:nvPicPr>
        <p:blipFill>
          <a:blip r:embed="rId2">
            <a:extLst>
              <a:ext uri="{28A0092B-C50C-407E-A947-70E740481C1C}">
                <a14:useLocalDpi xmlns:a14="http://schemas.microsoft.com/office/drawing/2010/main" val="0"/>
              </a:ext>
            </a:extLst>
          </a:blip>
          <a:srcRect t="3921" b="2752"/>
          <a:stretch>
            <a:fillRect/>
          </a:stretch>
        </p:blipFill>
        <p:spPr bwMode="auto">
          <a:xfrm>
            <a:off x="515938" y="923428"/>
            <a:ext cx="5443284" cy="5347620"/>
          </a:xfrm>
          <a:prstGeom prst="rect">
            <a:avLst/>
          </a:prstGeom>
          <a:noFill/>
          <a:ln>
            <a:noFill/>
          </a:ln>
        </p:spPr>
      </p:pic>
    </p:spTree>
    <p:extLst>
      <p:ext uri="{BB962C8B-B14F-4D97-AF65-F5344CB8AC3E}">
        <p14:creationId xmlns:p14="http://schemas.microsoft.com/office/powerpoint/2010/main" val="67994696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5B85A-CAAB-4689-18C5-5FE16D28F447}"/>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C35B83CE-430B-71C8-3333-C02E1457785E}"/>
              </a:ext>
            </a:extLst>
          </p:cNvPr>
          <p:cNvSpPr>
            <a:spLocks noGrp="1" noChangeArrowheads="1"/>
          </p:cNvSpPr>
          <p:nvPr>
            <p:ph type="title"/>
          </p:nvPr>
        </p:nvSpPr>
        <p:spPr>
          <a:xfrm>
            <a:off x="392779" y="137160"/>
            <a:ext cx="11389645" cy="1264920"/>
          </a:xfrm>
          <a:solidFill>
            <a:srgbClr val="FFFFFF">
              <a:alpha val="59999"/>
            </a:srgbClr>
          </a:solidFill>
        </p:spPr>
        <p:txBody>
          <a:bodyPr/>
          <a:lstStyle/>
          <a:p>
            <a:pPr>
              <a:defRPr/>
            </a:pPr>
            <a:r>
              <a:rPr kumimoji="1" lang="it-IT" altLang="en-US" i="1" dirty="0">
                <a:solidFill>
                  <a:srgbClr val="B80000"/>
                </a:solidFill>
                <a:latin typeface="Franklin Gothic Medium Cond" panose="020B0606030402020204" pitchFamily="34" charset="0"/>
                <a:ea typeface="GungsuhChe" panose="02030609000101010101" pitchFamily="49" charset="-127"/>
                <a:sym typeface="Wingdings" panose="05000000000000000000" pitchFamily="2" charset="2"/>
              </a:rPr>
              <a:t>Prevenzione dagli effetti </a:t>
            </a:r>
            <a:r>
              <a:rPr kumimoji="1" lang="it-IT" altLang="en-US" i="1" dirty="0">
                <a:solidFill>
                  <a:schemeClr val="tx1">
                    <a:lumMod val="50000"/>
                    <a:lumOff val="50000"/>
                  </a:schemeClr>
                </a:solidFill>
                <a:latin typeface="Franklin Gothic Medium Cond" panose="020B0606030402020204" pitchFamily="34" charset="0"/>
                <a:ea typeface="GungsuhChe" panose="02030609000101010101" pitchFamily="49" charset="-127"/>
                <a:sym typeface="Wingdings" panose="05000000000000000000" pitchFamily="2" charset="2"/>
              </a:rPr>
              <a:t>sul territorio </a:t>
            </a:r>
            <a:r>
              <a:rPr kumimoji="1" lang="it-IT" altLang="en-US" i="1" dirty="0">
                <a:solidFill>
                  <a:srgbClr val="B80000"/>
                </a:solidFill>
                <a:latin typeface="Franklin Gothic Medium Cond" panose="020B0606030402020204" pitchFamily="34" charset="0"/>
                <a:ea typeface="GungsuhChe" panose="02030609000101010101" pitchFamily="49" charset="-127"/>
                <a:sym typeface="Wingdings" panose="05000000000000000000" pitchFamily="2" charset="2"/>
              </a:rPr>
              <a:t>di particolari condizioni meteo – climatiche – idrogeologiche</a:t>
            </a:r>
            <a:endParaRPr lang="it-IT" altLang="en-US" i="1" dirty="0"/>
          </a:p>
        </p:txBody>
      </p:sp>
      <p:sp>
        <p:nvSpPr>
          <p:cNvPr id="2" name="Rectangle 6">
            <a:extLst>
              <a:ext uri="{FF2B5EF4-FFF2-40B4-BE49-F238E27FC236}">
                <a16:creationId xmlns:a16="http://schemas.microsoft.com/office/drawing/2014/main" id="{47F649B3-B4D8-FA1F-8C18-8167991FAFAD}"/>
              </a:ext>
            </a:extLst>
          </p:cNvPr>
          <p:cNvSpPr>
            <a:spLocks noChangeArrowheads="1"/>
          </p:cNvSpPr>
          <p:nvPr/>
        </p:nvSpPr>
        <p:spPr bwMode="auto">
          <a:xfrm>
            <a:off x="515936" y="1476279"/>
            <a:ext cx="4875213" cy="1815882"/>
          </a:xfrm>
          <a:prstGeom prst="rect">
            <a:avLst/>
          </a:prstGeom>
          <a:solidFill>
            <a:srgbClr val="208020">
              <a:alpha val="50195"/>
            </a:srgbClr>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263525" indent="-263525">
              <a:spcBef>
                <a:spcPct val="0"/>
              </a:spcBef>
              <a:buFont typeface="Wingdings" panose="05000000000000000000" pitchFamily="2" charset="2"/>
              <a:buChar char="§"/>
            </a:pPr>
            <a:r>
              <a:rPr lang="it-IT" altLang="it-IT" sz="2800" dirty="0">
                <a:solidFill>
                  <a:schemeClr val="tx1"/>
                </a:solidFill>
                <a:latin typeface="+mn-lt"/>
              </a:rPr>
              <a:t>Alluvioni</a:t>
            </a:r>
          </a:p>
          <a:p>
            <a:pPr marL="263525" indent="-263525">
              <a:spcBef>
                <a:spcPct val="0"/>
              </a:spcBef>
              <a:buFont typeface="Wingdings" panose="05000000000000000000" pitchFamily="2" charset="2"/>
              <a:buChar char="§"/>
            </a:pPr>
            <a:r>
              <a:rPr lang="it-IT" altLang="it-IT" sz="2800" dirty="0">
                <a:solidFill>
                  <a:schemeClr val="tx1"/>
                </a:solidFill>
                <a:latin typeface="+mn-lt"/>
              </a:rPr>
              <a:t>Frane, Rotolamento massi</a:t>
            </a:r>
          </a:p>
          <a:p>
            <a:pPr marL="263525" indent="-263525">
              <a:spcBef>
                <a:spcPct val="0"/>
              </a:spcBef>
              <a:buFont typeface="Wingdings" panose="05000000000000000000" pitchFamily="2" charset="2"/>
              <a:buChar char="§"/>
            </a:pPr>
            <a:r>
              <a:rPr lang="it-IT" altLang="it-IT" sz="2800" dirty="0">
                <a:solidFill>
                  <a:schemeClr val="tx1"/>
                </a:solidFill>
                <a:latin typeface="+mn-lt"/>
              </a:rPr>
              <a:t>Valanghe</a:t>
            </a:r>
          </a:p>
          <a:p>
            <a:pPr marL="263525" indent="-263525">
              <a:spcBef>
                <a:spcPct val="0"/>
              </a:spcBef>
              <a:buFont typeface="Wingdings" panose="05000000000000000000" pitchFamily="2" charset="2"/>
              <a:buChar char="§"/>
            </a:pPr>
            <a:r>
              <a:rPr lang="it-IT" altLang="it-IT" sz="2800" dirty="0">
                <a:solidFill>
                  <a:schemeClr val="tx1"/>
                </a:solidFill>
                <a:latin typeface="+mn-lt"/>
              </a:rPr>
              <a:t>Scivolamenti materiali detritici</a:t>
            </a:r>
          </a:p>
        </p:txBody>
      </p:sp>
      <p:cxnSp>
        <p:nvCxnSpPr>
          <p:cNvPr id="3" name="Connettore diritto 2">
            <a:extLst>
              <a:ext uri="{FF2B5EF4-FFF2-40B4-BE49-F238E27FC236}">
                <a16:creationId xmlns:a16="http://schemas.microsoft.com/office/drawing/2014/main" id="{F5A41D43-241A-A22C-2086-2C1385FC4A96}"/>
              </a:ext>
            </a:extLst>
          </p:cNvPr>
          <p:cNvCxnSpPr/>
          <p:nvPr/>
        </p:nvCxnSpPr>
        <p:spPr>
          <a:xfrm>
            <a:off x="515938" y="1350148"/>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
        <p:nvSpPr>
          <p:cNvPr id="8" name="Rectangle 6">
            <a:extLst>
              <a:ext uri="{FF2B5EF4-FFF2-40B4-BE49-F238E27FC236}">
                <a16:creationId xmlns:a16="http://schemas.microsoft.com/office/drawing/2014/main" id="{CCA95D9F-FC6E-2B15-C830-6A560534946F}"/>
              </a:ext>
            </a:extLst>
          </p:cNvPr>
          <p:cNvSpPr>
            <a:spLocks noChangeArrowheads="1"/>
          </p:cNvSpPr>
          <p:nvPr/>
        </p:nvSpPr>
        <p:spPr bwMode="auto">
          <a:xfrm>
            <a:off x="6096000" y="1476279"/>
            <a:ext cx="5686425" cy="1384995"/>
          </a:xfrm>
          <a:prstGeom prst="rect">
            <a:avLst/>
          </a:prstGeom>
          <a:solidFill>
            <a:srgbClr val="208020">
              <a:alpha val="50195"/>
            </a:srgbClr>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0" indent="0" algn="just">
              <a:spcBef>
                <a:spcPct val="0"/>
              </a:spcBef>
              <a:buNone/>
            </a:pPr>
            <a:r>
              <a:rPr lang="it-IT" altLang="it-IT" sz="2800" i="1" dirty="0">
                <a:solidFill>
                  <a:schemeClr val="tx1"/>
                </a:solidFill>
                <a:latin typeface="+mn-lt"/>
              </a:rPr>
              <a:t>Si tratta di azioni di contrasto </a:t>
            </a:r>
            <a:br>
              <a:rPr lang="it-IT" altLang="it-IT" sz="2800" i="1" dirty="0">
                <a:solidFill>
                  <a:schemeClr val="tx1"/>
                </a:solidFill>
                <a:latin typeface="+mn-lt"/>
              </a:rPr>
            </a:br>
            <a:r>
              <a:rPr lang="it-IT" altLang="it-IT" sz="2800" i="1" dirty="0">
                <a:solidFill>
                  <a:schemeClr val="tx1"/>
                </a:solidFill>
                <a:latin typeface="+mn-lt"/>
              </a:rPr>
              <a:t>ai dissesti insite nella funzionalità bioecologica degli ecosistemi forestali</a:t>
            </a:r>
          </a:p>
        </p:txBody>
      </p:sp>
      <p:sp>
        <p:nvSpPr>
          <p:cNvPr id="5" name="Rectangle 6">
            <a:extLst>
              <a:ext uri="{FF2B5EF4-FFF2-40B4-BE49-F238E27FC236}">
                <a16:creationId xmlns:a16="http://schemas.microsoft.com/office/drawing/2014/main" id="{4D393728-DBA9-06CD-0F66-2D77CE26CBA1}"/>
              </a:ext>
            </a:extLst>
          </p:cNvPr>
          <p:cNvSpPr>
            <a:spLocks noChangeArrowheads="1"/>
          </p:cNvSpPr>
          <p:nvPr/>
        </p:nvSpPr>
        <p:spPr bwMode="auto">
          <a:xfrm>
            <a:off x="538049" y="3367225"/>
            <a:ext cx="4875211" cy="1384995"/>
          </a:xfrm>
          <a:prstGeom prst="rect">
            <a:avLst/>
          </a:prstGeom>
          <a:solidFill>
            <a:schemeClr val="accent4">
              <a:lumMod val="75000"/>
              <a:alpha val="50195"/>
            </a:schemeClr>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263525" indent="-263525">
              <a:spcBef>
                <a:spcPct val="0"/>
              </a:spcBef>
              <a:buFont typeface="Wingdings" panose="05000000000000000000" pitchFamily="2" charset="2"/>
              <a:buChar char="§"/>
            </a:pPr>
            <a:r>
              <a:rPr lang="it-IT" altLang="it-IT" sz="2800" dirty="0">
                <a:solidFill>
                  <a:schemeClr val="tx1"/>
                </a:solidFill>
                <a:latin typeface="+mn-lt"/>
              </a:rPr>
              <a:t>Come migliorare l’efficienza funzionale delle foreste per prevenire questi effetti</a:t>
            </a:r>
          </a:p>
        </p:txBody>
      </p:sp>
      <p:sp>
        <p:nvSpPr>
          <p:cNvPr id="7" name="Rectangle 6">
            <a:extLst>
              <a:ext uri="{FF2B5EF4-FFF2-40B4-BE49-F238E27FC236}">
                <a16:creationId xmlns:a16="http://schemas.microsoft.com/office/drawing/2014/main" id="{FC71C728-1132-C77A-4763-6921040301FE}"/>
              </a:ext>
            </a:extLst>
          </p:cNvPr>
          <p:cNvSpPr>
            <a:spLocks noChangeArrowheads="1"/>
          </p:cNvSpPr>
          <p:nvPr/>
        </p:nvSpPr>
        <p:spPr bwMode="auto">
          <a:xfrm>
            <a:off x="6096000" y="2936338"/>
            <a:ext cx="5753100" cy="2246769"/>
          </a:xfrm>
          <a:prstGeom prst="rect">
            <a:avLst/>
          </a:prstGeom>
          <a:solidFill>
            <a:schemeClr val="accent4">
              <a:lumMod val="75000"/>
              <a:alpha val="50195"/>
            </a:schemeClr>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180975" indent="-180975">
              <a:spcBef>
                <a:spcPct val="0"/>
              </a:spcBef>
              <a:buFont typeface="Wingdings" panose="05000000000000000000" pitchFamily="2" charset="2"/>
              <a:buChar char="§"/>
            </a:pPr>
            <a:r>
              <a:rPr lang="it-IT" altLang="it-IT" sz="2800" i="1" dirty="0">
                <a:solidFill>
                  <a:schemeClr val="tx1"/>
                </a:solidFill>
                <a:latin typeface="+mn-lt"/>
              </a:rPr>
              <a:t> Riduzione superfici di intervento</a:t>
            </a:r>
          </a:p>
          <a:p>
            <a:pPr marL="180975" indent="-180975">
              <a:spcBef>
                <a:spcPct val="0"/>
              </a:spcBef>
              <a:buFont typeface="Wingdings" panose="05000000000000000000" pitchFamily="2" charset="2"/>
              <a:buChar char="§"/>
            </a:pPr>
            <a:r>
              <a:rPr lang="it-IT" altLang="it-IT" sz="2800" i="1" dirty="0">
                <a:solidFill>
                  <a:schemeClr val="tx1"/>
                </a:solidFill>
                <a:latin typeface="+mn-lt"/>
              </a:rPr>
              <a:t> Forma superfici di intervento</a:t>
            </a:r>
          </a:p>
          <a:p>
            <a:pPr marL="180975" indent="-180975">
              <a:spcBef>
                <a:spcPct val="0"/>
              </a:spcBef>
              <a:buFont typeface="Wingdings" panose="05000000000000000000" pitchFamily="2" charset="2"/>
              <a:buChar char="§"/>
            </a:pPr>
            <a:r>
              <a:rPr lang="it-IT" altLang="it-IT" sz="2800" i="1" dirty="0">
                <a:solidFill>
                  <a:schemeClr val="tx1"/>
                </a:solidFill>
                <a:latin typeface="+mn-lt"/>
              </a:rPr>
              <a:t> Altezza di taglio delle ceppaie</a:t>
            </a:r>
          </a:p>
          <a:p>
            <a:pPr marL="180975" indent="-180975">
              <a:spcBef>
                <a:spcPct val="0"/>
              </a:spcBef>
              <a:buFont typeface="Wingdings" panose="05000000000000000000" pitchFamily="2" charset="2"/>
              <a:buChar char="§"/>
            </a:pPr>
            <a:r>
              <a:rPr lang="it-IT" altLang="it-IT" sz="2800" i="1" dirty="0">
                <a:solidFill>
                  <a:schemeClr val="tx1"/>
                </a:solidFill>
                <a:latin typeface="+mn-lt"/>
              </a:rPr>
              <a:t> Riduzione del carico e mantenimento della copertura</a:t>
            </a:r>
          </a:p>
        </p:txBody>
      </p:sp>
      <p:sp>
        <p:nvSpPr>
          <p:cNvPr id="11" name="Rectangle 6">
            <a:extLst>
              <a:ext uri="{FF2B5EF4-FFF2-40B4-BE49-F238E27FC236}">
                <a16:creationId xmlns:a16="http://schemas.microsoft.com/office/drawing/2014/main" id="{A2E12417-C50B-12E8-FDFD-7044B24A96E8}"/>
              </a:ext>
            </a:extLst>
          </p:cNvPr>
          <p:cNvSpPr>
            <a:spLocks noChangeArrowheads="1"/>
          </p:cNvSpPr>
          <p:nvPr/>
        </p:nvSpPr>
        <p:spPr bwMode="auto">
          <a:xfrm>
            <a:off x="538048" y="5296218"/>
            <a:ext cx="11311051" cy="954107"/>
          </a:xfrm>
          <a:prstGeom prst="rect">
            <a:avLst/>
          </a:prstGeom>
          <a:solidFill>
            <a:srgbClr val="860000"/>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0" indent="0" algn="ctr">
              <a:spcBef>
                <a:spcPct val="0"/>
              </a:spcBef>
              <a:buNone/>
            </a:pPr>
            <a:r>
              <a:rPr lang="it-IT" altLang="it-IT" sz="2800" b="1" dirty="0">
                <a:solidFill>
                  <a:schemeClr val="bg1"/>
                </a:solidFill>
                <a:latin typeface="+mn-lt"/>
              </a:rPr>
              <a:t>QUESTE AZIONI DI PREVENZIONE SONO STRETTAMENTE COLLEGATE </a:t>
            </a:r>
            <a:br>
              <a:rPr lang="it-IT" altLang="it-IT" sz="2800" b="1" dirty="0">
                <a:solidFill>
                  <a:schemeClr val="bg1"/>
                </a:solidFill>
                <a:latin typeface="+mn-lt"/>
              </a:rPr>
            </a:br>
            <a:r>
              <a:rPr lang="it-IT" altLang="it-IT" sz="2800" b="1" dirty="0">
                <a:solidFill>
                  <a:schemeClr val="bg1"/>
                </a:solidFill>
                <a:latin typeface="+mn-lt"/>
              </a:rPr>
              <a:t>AL TIPO DI EVENTO DA PREVENIRE</a:t>
            </a:r>
          </a:p>
        </p:txBody>
      </p:sp>
      <p:sp>
        <p:nvSpPr>
          <p:cNvPr id="17" name="Figura a mano libera: forma 16">
            <a:extLst>
              <a:ext uri="{FF2B5EF4-FFF2-40B4-BE49-F238E27FC236}">
                <a16:creationId xmlns:a16="http://schemas.microsoft.com/office/drawing/2014/main" id="{55F4C181-DBBD-7120-106D-4074800BF0AF}"/>
              </a:ext>
            </a:extLst>
          </p:cNvPr>
          <p:cNvSpPr/>
          <p:nvPr/>
        </p:nvSpPr>
        <p:spPr bwMode="auto">
          <a:xfrm rot="2666968">
            <a:off x="5396389" y="3594805"/>
            <a:ext cx="522945" cy="754206"/>
          </a:xfrm>
          <a:custGeom>
            <a:avLst/>
            <a:gdLst>
              <a:gd name="csX0" fmla="*/ 62151 w 1861055"/>
              <a:gd name="csY0" fmla="*/ 550269 h 707333"/>
              <a:gd name="csX1" fmla="*/ 1130671 w 1861055"/>
              <a:gd name="csY1" fmla="*/ 243919 h 707333"/>
              <a:gd name="csX2" fmla="*/ 368563 w 1861055"/>
              <a:gd name="csY2" fmla="*/ 182745 h 707333"/>
              <a:gd name="csX3" fmla="*/ 1834759 w 1861055"/>
              <a:gd name="csY3" fmla="*/ 6153 h 707333"/>
              <a:gd name="csX4" fmla="*/ 1388257 w 1861055"/>
              <a:gd name="csY4" fmla="*/ 620097 h 707333"/>
              <a:gd name="csX5" fmla="*/ 1361145 w 1861055"/>
              <a:gd name="csY5" fmla="*/ 362840 h 707333"/>
              <a:gd name="csX6" fmla="*/ 260115 w 1861055"/>
              <a:gd name="csY6" fmla="*/ 701742 h 707333"/>
              <a:gd name="csX7" fmla="*/ 62151 w 1861055"/>
              <a:gd name="csY7" fmla="*/ 550269 h 7073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61055" h="707333">
                <a:moveTo>
                  <a:pt x="62151" y="550269"/>
                </a:moveTo>
                <a:cubicBezTo>
                  <a:pt x="207244" y="473965"/>
                  <a:pt x="1079602" y="305173"/>
                  <a:pt x="1130671" y="243919"/>
                </a:cubicBezTo>
                <a:cubicBezTo>
                  <a:pt x="1181740" y="182665"/>
                  <a:pt x="251215" y="222373"/>
                  <a:pt x="368563" y="182745"/>
                </a:cubicBezTo>
                <a:cubicBezTo>
                  <a:pt x="485911" y="143117"/>
                  <a:pt x="1687624" y="-35097"/>
                  <a:pt x="1834759" y="6153"/>
                </a:cubicBezTo>
                <a:cubicBezTo>
                  <a:pt x="1981894" y="47403"/>
                  <a:pt x="1467193" y="560649"/>
                  <a:pt x="1388257" y="620097"/>
                </a:cubicBezTo>
                <a:cubicBezTo>
                  <a:pt x="1309321" y="679545"/>
                  <a:pt x="1549169" y="349233"/>
                  <a:pt x="1361145" y="362840"/>
                </a:cubicBezTo>
                <a:cubicBezTo>
                  <a:pt x="1173121" y="376448"/>
                  <a:pt x="476614" y="670504"/>
                  <a:pt x="260115" y="701742"/>
                </a:cubicBezTo>
                <a:cubicBezTo>
                  <a:pt x="43616" y="732980"/>
                  <a:pt x="-82942" y="626573"/>
                  <a:pt x="62151" y="550269"/>
                </a:cubicBezTo>
                <a:close/>
              </a:path>
            </a:pathLst>
          </a:custGeom>
          <a:solidFill>
            <a:srgbClr val="0E880E"/>
          </a:solidFill>
          <a:ln w="28575" cap="flat" cmpd="sng" algn="ctr">
            <a:solidFill>
              <a:schemeClr val="bg2">
                <a:lumMod val="20000"/>
                <a:lumOff val="80000"/>
              </a:schemeClr>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it-IT" sz="1800" b="0" i="1" u="none" strike="noStrike" cap="none" normalizeH="0" baseline="0" dirty="0">
              <a:ln>
                <a:noFill/>
              </a:ln>
              <a:solidFill>
                <a:schemeClr val="tx1"/>
              </a:solidFill>
              <a:effectLst/>
              <a:latin typeface="Arial" panose="020B0604020202020204" pitchFamily="34" charset="0"/>
            </a:endParaRPr>
          </a:p>
        </p:txBody>
      </p:sp>
      <p:sp>
        <p:nvSpPr>
          <p:cNvPr id="21" name="Figura a mano libera: forma 20">
            <a:extLst>
              <a:ext uri="{FF2B5EF4-FFF2-40B4-BE49-F238E27FC236}">
                <a16:creationId xmlns:a16="http://schemas.microsoft.com/office/drawing/2014/main" id="{517B9531-287C-A144-5F40-6C898F9F32FB}"/>
              </a:ext>
            </a:extLst>
          </p:cNvPr>
          <p:cNvSpPr/>
          <p:nvPr/>
        </p:nvSpPr>
        <p:spPr bwMode="auto">
          <a:xfrm rot="2666968">
            <a:off x="5408976" y="1896980"/>
            <a:ext cx="522945" cy="754206"/>
          </a:xfrm>
          <a:custGeom>
            <a:avLst/>
            <a:gdLst>
              <a:gd name="csX0" fmla="*/ 62151 w 1861055"/>
              <a:gd name="csY0" fmla="*/ 550269 h 707333"/>
              <a:gd name="csX1" fmla="*/ 1130671 w 1861055"/>
              <a:gd name="csY1" fmla="*/ 243919 h 707333"/>
              <a:gd name="csX2" fmla="*/ 368563 w 1861055"/>
              <a:gd name="csY2" fmla="*/ 182745 h 707333"/>
              <a:gd name="csX3" fmla="*/ 1834759 w 1861055"/>
              <a:gd name="csY3" fmla="*/ 6153 h 707333"/>
              <a:gd name="csX4" fmla="*/ 1388257 w 1861055"/>
              <a:gd name="csY4" fmla="*/ 620097 h 707333"/>
              <a:gd name="csX5" fmla="*/ 1361145 w 1861055"/>
              <a:gd name="csY5" fmla="*/ 362840 h 707333"/>
              <a:gd name="csX6" fmla="*/ 260115 w 1861055"/>
              <a:gd name="csY6" fmla="*/ 701742 h 707333"/>
              <a:gd name="csX7" fmla="*/ 62151 w 1861055"/>
              <a:gd name="csY7" fmla="*/ 550269 h 7073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61055" h="707333">
                <a:moveTo>
                  <a:pt x="62151" y="550269"/>
                </a:moveTo>
                <a:cubicBezTo>
                  <a:pt x="207244" y="473965"/>
                  <a:pt x="1079602" y="305173"/>
                  <a:pt x="1130671" y="243919"/>
                </a:cubicBezTo>
                <a:cubicBezTo>
                  <a:pt x="1181740" y="182665"/>
                  <a:pt x="251215" y="222373"/>
                  <a:pt x="368563" y="182745"/>
                </a:cubicBezTo>
                <a:cubicBezTo>
                  <a:pt x="485911" y="143117"/>
                  <a:pt x="1687624" y="-35097"/>
                  <a:pt x="1834759" y="6153"/>
                </a:cubicBezTo>
                <a:cubicBezTo>
                  <a:pt x="1981894" y="47403"/>
                  <a:pt x="1467193" y="560649"/>
                  <a:pt x="1388257" y="620097"/>
                </a:cubicBezTo>
                <a:cubicBezTo>
                  <a:pt x="1309321" y="679545"/>
                  <a:pt x="1549169" y="349233"/>
                  <a:pt x="1361145" y="362840"/>
                </a:cubicBezTo>
                <a:cubicBezTo>
                  <a:pt x="1173121" y="376448"/>
                  <a:pt x="476614" y="670504"/>
                  <a:pt x="260115" y="701742"/>
                </a:cubicBezTo>
                <a:cubicBezTo>
                  <a:pt x="43616" y="732980"/>
                  <a:pt x="-82942" y="626573"/>
                  <a:pt x="62151" y="550269"/>
                </a:cubicBezTo>
                <a:close/>
              </a:path>
            </a:pathLst>
          </a:custGeom>
          <a:solidFill>
            <a:srgbClr val="0E880E"/>
          </a:solidFill>
          <a:ln w="28575" cap="flat" cmpd="sng" algn="ctr">
            <a:solidFill>
              <a:schemeClr val="bg2">
                <a:lumMod val="20000"/>
                <a:lumOff val="80000"/>
              </a:schemeClr>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it-IT" sz="1800" b="0" i="1"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5620265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CE5E0-E66F-A7FC-FD4B-88C9AC8FBE59}"/>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1AB41FBD-2787-A35D-FB80-57BFD378CE4C}"/>
              </a:ext>
            </a:extLst>
          </p:cNvPr>
          <p:cNvSpPr>
            <a:spLocks noGrp="1" noChangeArrowheads="1"/>
          </p:cNvSpPr>
          <p:nvPr>
            <p:ph type="title"/>
          </p:nvPr>
        </p:nvSpPr>
        <p:spPr>
          <a:xfrm>
            <a:off x="392780" y="137160"/>
            <a:ext cx="11269662" cy="1264920"/>
          </a:xfrm>
          <a:solidFill>
            <a:srgbClr val="FFFFFF">
              <a:alpha val="59999"/>
            </a:srgbClr>
          </a:solidFill>
        </p:spPr>
        <p:txBody>
          <a:bodyPr/>
          <a:lstStyle/>
          <a:p>
            <a:pPr>
              <a:defRPr/>
            </a:pPr>
            <a:r>
              <a:rPr kumimoji="1" lang="it-IT" altLang="en-US" i="1" dirty="0">
                <a:solidFill>
                  <a:srgbClr val="B80000"/>
                </a:solidFill>
                <a:latin typeface="Franklin Gothic Medium Cond" panose="020B0606030402020204" pitchFamily="34" charset="0"/>
                <a:ea typeface="GungsuhChe" panose="02030609000101010101" pitchFamily="49" charset="-127"/>
                <a:sym typeface="Wingdings" panose="05000000000000000000" pitchFamily="2" charset="2"/>
              </a:rPr>
              <a:t>Prevenzione dagli effetti </a:t>
            </a:r>
            <a:r>
              <a:rPr kumimoji="1" lang="it-IT" altLang="en-US" i="1" dirty="0">
                <a:solidFill>
                  <a:schemeClr val="tx1">
                    <a:lumMod val="50000"/>
                    <a:lumOff val="50000"/>
                  </a:schemeClr>
                </a:solidFill>
                <a:latin typeface="Franklin Gothic Medium Cond" panose="020B0606030402020204" pitchFamily="34" charset="0"/>
                <a:ea typeface="GungsuhChe" panose="02030609000101010101" pitchFamily="49" charset="-127"/>
                <a:sym typeface="Wingdings" panose="05000000000000000000" pitchFamily="2" charset="2"/>
              </a:rPr>
              <a:t>sulle foreste </a:t>
            </a:r>
            <a:r>
              <a:rPr kumimoji="1" lang="it-IT" altLang="en-US" i="1" dirty="0">
                <a:solidFill>
                  <a:srgbClr val="B80000"/>
                </a:solidFill>
                <a:latin typeface="Franklin Gothic Medium Cond" panose="020B0606030402020204" pitchFamily="34" charset="0"/>
                <a:ea typeface="GungsuhChe" panose="02030609000101010101" pitchFamily="49" charset="-127"/>
                <a:sym typeface="Wingdings" panose="05000000000000000000" pitchFamily="2" charset="2"/>
              </a:rPr>
              <a:t>di particolari condizioni meteo – climatiche – idrogeologiche</a:t>
            </a:r>
            <a:endParaRPr lang="it-IT" altLang="en-US" i="1" dirty="0"/>
          </a:p>
        </p:txBody>
      </p:sp>
      <p:sp>
        <p:nvSpPr>
          <p:cNvPr id="2" name="Rectangle 6">
            <a:extLst>
              <a:ext uri="{FF2B5EF4-FFF2-40B4-BE49-F238E27FC236}">
                <a16:creationId xmlns:a16="http://schemas.microsoft.com/office/drawing/2014/main" id="{6D3C7690-3F6E-F505-A3EA-E0D20E6A6FEC}"/>
              </a:ext>
            </a:extLst>
          </p:cNvPr>
          <p:cNvSpPr>
            <a:spLocks noChangeArrowheads="1"/>
          </p:cNvSpPr>
          <p:nvPr/>
        </p:nvSpPr>
        <p:spPr bwMode="auto">
          <a:xfrm>
            <a:off x="515938" y="1411206"/>
            <a:ext cx="4056062" cy="1815882"/>
          </a:xfrm>
          <a:prstGeom prst="rect">
            <a:avLst/>
          </a:prstGeom>
          <a:solidFill>
            <a:srgbClr val="208020">
              <a:alpha val="50195"/>
            </a:srgbClr>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263525" indent="-263525">
              <a:spcBef>
                <a:spcPct val="0"/>
              </a:spcBef>
              <a:buFont typeface="Wingdings" panose="05000000000000000000" pitchFamily="2" charset="2"/>
              <a:buChar char="§"/>
            </a:pPr>
            <a:r>
              <a:rPr lang="it-IT" altLang="it-IT" sz="2800" dirty="0">
                <a:solidFill>
                  <a:schemeClr val="tx1"/>
                </a:solidFill>
                <a:latin typeface="+mn-lt"/>
              </a:rPr>
              <a:t>Incendi</a:t>
            </a:r>
          </a:p>
          <a:p>
            <a:pPr marL="263525" indent="-263525">
              <a:spcBef>
                <a:spcPct val="0"/>
              </a:spcBef>
              <a:buFont typeface="Wingdings" panose="05000000000000000000" pitchFamily="2" charset="2"/>
              <a:buChar char="§"/>
            </a:pPr>
            <a:r>
              <a:rPr lang="it-IT" altLang="it-IT" sz="2800" dirty="0">
                <a:solidFill>
                  <a:schemeClr val="tx1"/>
                </a:solidFill>
                <a:latin typeface="+mn-lt"/>
              </a:rPr>
              <a:t>Eco-fisiologia degli alberi</a:t>
            </a:r>
          </a:p>
          <a:p>
            <a:pPr marL="263525" indent="-263525">
              <a:spcBef>
                <a:spcPct val="0"/>
              </a:spcBef>
              <a:buFont typeface="Wingdings" panose="05000000000000000000" pitchFamily="2" charset="2"/>
              <a:buChar char="§"/>
            </a:pPr>
            <a:r>
              <a:rPr lang="it-IT" altLang="it-IT" sz="2800" dirty="0">
                <a:solidFill>
                  <a:schemeClr val="tx1"/>
                </a:solidFill>
                <a:latin typeface="+mn-lt"/>
              </a:rPr>
              <a:t>Patologie</a:t>
            </a:r>
          </a:p>
          <a:p>
            <a:pPr marL="263525" indent="-263525">
              <a:spcBef>
                <a:spcPct val="0"/>
              </a:spcBef>
              <a:buFont typeface="Wingdings" panose="05000000000000000000" pitchFamily="2" charset="2"/>
              <a:buChar char="§"/>
            </a:pPr>
            <a:r>
              <a:rPr lang="it-IT" altLang="it-IT" sz="2800" dirty="0">
                <a:solidFill>
                  <a:schemeClr val="tx1"/>
                </a:solidFill>
                <a:latin typeface="+mn-lt"/>
              </a:rPr>
              <a:t>Schianti</a:t>
            </a:r>
          </a:p>
        </p:txBody>
      </p:sp>
      <p:cxnSp>
        <p:nvCxnSpPr>
          <p:cNvPr id="3" name="Connettore diritto 2">
            <a:extLst>
              <a:ext uri="{FF2B5EF4-FFF2-40B4-BE49-F238E27FC236}">
                <a16:creationId xmlns:a16="http://schemas.microsoft.com/office/drawing/2014/main" id="{785CC365-4136-7E89-5963-7B29C4F123D9}"/>
              </a:ext>
            </a:extLst>
          </p:cNvPr>
          <p:cNvCxnSpPr/>
          <p:nvPr/>
        </p:nvCxnSpPr>
        <p:spPr>
          <a:xfrm>
            <a:off x="515938" y="1350148"/>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
        <p:nvSpPr>
          <p:cNvPr id="8" name="Rectangle 6">
            <a:extLst>
              <a:ext uri="{FF2B5EF4-FFF2-40B4-BE49-F238E27FC236}">
                <a16:creationId xmlns:a16="http://schemas.microsoft.com/office/drawing/2014/main" id="{57AB09A8-490A-221B-C304-8D39CEB84E39}"/>
              </a:ext>
            </a:extLst>
          </p:cNvPr>
          <p:cNvSpPr>
            <a:spLocks noChangeArrowheads="1"/>
          </p:cNvSpPr>
          <p:nvPr/>
        </p:nvSpPr>
        <p:spPr bwMode="auto">
          <a:xfrm>
            <a:off x="5324475" y="1411206"/>
            <a:ext cx="6515099" cy="1384995"/>
          </a:xfrm>
          <a:prstGeom prst="rect">
            <a:avLst/>
          </a:prstGeom>
          <a:solidFill>
            <a:srgbClr val="208020">
              <a:alpha val="50195"/>
            </a:srgbClr>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0" indent="0">
              <a:spcBef>
                <a:spcPct val="0"/>
              </a:spcBef>
              <a:buNone/>
            </a:pPr>
            <a:r>
              <a:rPr lang="it-IT" altLang="it-IT" sz="2800" i="1" dirty="0">
                <a:solidFill>
                  <a:schemeClr val="tx1"/>
                </a:solidFill>
                <a:latin typeface="+mn-lt"/>
              </a:rPr>
              <a:t>Si tratta di azioni di contrasto alle minacce che potrebbero compromettere la funziona-</a:t>
            </a:r>
            <a:r>
              <a:rPr lang="it-IT" altLang="it-IT" sz="2800" i="1" dirty="0" err="1">
                <a:solidFill>
                  <a:schemeClr val="tx1"/>
                </a:solidFill>
                <a:latin typeface="+mn-lt"/>
              </a:rPr>
              <a:t>lità</a:t>
            </a:r>
            <a:r>
              <a:rPr lang="it-IT" altLang="it-IT" sz="2800" i="1" dirty="0">
                <a:solidFill>
                  <a:schemeClr val="tx1"/>
                </a:solidFill>
                <a:latin typeface="+mn-lt"/>
              </a:rPr>
              <a:t> </a:t>
            </a:r>
            <a:r>
              <a:rPr lang="it-IT" altLang="it-IT" sz="2800" i="1" dirty="0" err="1">
                <a:solidFill>
                  <a:schemeClr val="tx1"/>
                </a:solidFill>
                <a:latin typeface="+mn-lt"/>
              </a:rPr>
              <a:t>bio</a:t>
            </a:r>
            <a:r>
              <a:rPr lang="it-IT" altLang="it-IT" sz="2800" i="1" dirty="0">
                <a:solidFill>
                  <a:schemeClr val="tx1"/>
                </a:solidFill>
                <a:latin typeface="+mn-lt"/>
              </a:rPr>
              <a:t>-ecologica degli ecosistemi forestali</a:t>
            </a:r>
          </a:p>
        </p:txBody>
      </p:sp>
      <p:sp>
        <p:nvSpPr>
          <p:cNvPr id="5" name="Rectangle 6">
            <a:extLst>
              <a:ext uri="{FF2B5EF4-FFF2-40B4-BE49-F238E27FC236}">
                <a16:creationId xmlns:a16="http://schemas.microsoft.com/office/drawing/2014/main" id="{07CDBA44-53DF-388A-B474-35C53B633DC5}"/>
              </a:ext>
            </a:extLst>
          </p:cNvPr>
          <p:cNvSpPr>
            <a:spLocks noChangeArrowheads="1"/>
          </p:cNvSpPr>
          <p:nvPr/>
        </p:nvSpPr>
        <p:spPr bwMode="auto">
          <a:xfrm>
            <a:off x="515938" y="3417189"/>
            <a:ext cx="4056062" cy="1815882"/>
          </a:xfrm>
          <a:prstGeom prst="rect">
            <a:avLst/>
          </a:prstGeom>
          <a:solidFill>
            <a:schemeClr val="accent4">
              <a:lumMod val="75000"/>
              <a:alpha val="50195"/>
            </a:schemeClr>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263525" indent="-263525">
              <a:spcBef>
                <a:spcPct val="0"/>
              </a:spcBef>
              <a:buFont typeface="Wingdings" panose="05000000000000000000" pitchFamily="2" charset="2"/>
              <a:buChar char="§"/>
            </a:pPr>
            <a:r>
              <a:rPr lang="it-IT" altLang="it-IT" sz="2800" dirty="0">
                <a:solidFill>
                  <a:schemeClr val="tx1"/>
                </a:solidFill>
                <a:latin typeface="+mn-lt"/>
              </a:rPr>
              <a:t>Come migliorare l’efficienza funzionale delle foreste per prevenire questi effetti</a:t>
            </a:r>
          </a:p>
        </p:txBody>
      </p:sp>
      <p:sp>
        <p:nvSpPr>
          <p:cNvPr id="7" name="Rectangle 6">
            <a:extLst>
              <a:ext uri="{FF2B5EF4-FFF2-40B4-BE49-F238E27FC236}">
                <a16:creationId xmlns:a16="http://schemas.microsoft.com/office/drawing/2014/main" id="{9783F747-4685-7B8B-079B-8E7404D12D50}"/>
              </a:ext>
            </a:extLst>
          </p:cNvPr>
          <p:cNvSpPr>
            <a:spLocks noChangeArrowheads="1"/>
          </p:cNvSpPr>
          <p:nvPr/>
        </p:nvSpPr>
        <p:spPr bwMode="auto">
          <a:xfrm>
            <a:off x="5324475" y="2833902"/>
            <a:ext cx="6515100" cy="2677656"/>
          </a:xfrm>
          <a:prstGeom prst="rect">
            <a:avLst/>
          </a:prstGeom>
          <a:solidFill>
            <a:schemeClr val="accent4">
              <a:lumMod val="75000"/>
              <a:alpha val="50195"/>
            </a:schemeClr>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266700" indent="-266700">
              <a:spcBef>
                <a:spcPct val="0"/>
              </a:spcBef>
              <a:buFont typeface="Wingdings" panose="05000000000000000000" pitchFamily="2" charset="2"/>
              <a:buChar char="§"/>
            </a:pPr>
            <a:r>
              <a:rPr lang="it-IT" altLang="it-IT" sz="2800" i="1" dirty="0">
                <a:solidFill>
                  <a:schemeClr val="tx1"/>
                </a:solidFill>
                <a:latin typeface="+mn-lt"/>
              </a:rPr>
              <a:t>Stabilità degli alberi e dei gruppi di alberi</a:t>
            </a:r>
          </a:p>
          <a:p>
            <a:pPr marL="266700" indent="-266700">
              <a:spcBef>
                <a:spcPct val="0"/>
              </a:spcBef>
              <a:buFont typeface="Wingdings" panose="05000000000000000000" pitchFamily="2" charset="2"/>
              <a:buChar char="§"/>
            </a:pPr>
            <a:r>
              <a:rPr lang="it-IT" altLang="it-IT" sz="2800" i="1" dirty="0">
                <a:solidFill>
                  <a:schemeClr val="tx1"/>
                </a:solidFill>
                <a:latin typeface="+mn-lt"/>
              </a:rPr>
              <a:t>Diversificazione interventi</a:t>
            </a:r>
          </a:p>
          <a:p>
            <a:pPr marL="266700" indent="-266700">
              <a:spcBef>
                <a:spcPct val="0"/>
              </a:spcBef>
              <a:buFont typeface="Wingdings" panose="05000000000000000000" pitchFamily="2" charset="2"/>
              <a:buChar char="§"/>
            </a:pPr>
            <a:r>
              <a:rPr lang="it-IT" altLang="it-IT" sz="2800" i="1" dirty="0">
                <a:solidFill>
                  <a:schemeClr val="tx1"/>
                </a:solidFill>
                <a:latin typeface="+mn-lt"/>
              </a:rPr>
              <a:t>Diversificazione specifica</a:t>
            </a:r>
          </a:p>
          <a:p>
            <a:pPr marL="266700" indent="-266700">
              <a:spcBef>
                <a:spcPct val="0"/>
              </a:spcBef>
              <a:buFont typeface="Wingdings" panose="05000000000000000000" pitchFamily="2" charset="2"/>
              <a:buChar char="§"/>
            </a:pPr>
            <a:r>
              <a:rPr lang="it-IT" altLang="it-IT" sz="2800" i="1" dirty="0">
                <a:solidFill>
                  <a:schemeClr val="tx1"/>
                </a:solidFill>
                <a:latin typeface="+mn-lt"/>
              </a:rPr>
              <a:t>Riduzione localizzata della copertura</a:t>
            </a:r>
          </a:p>
          <a:p>
            <a:pPr marL="266700" indent="-266700">
              <a:spcBef>
                <a:spcPct val="0"/>
              </a:spcBef>
              <a:buFont typeface="Wingdings" panose="05000000000000000000" pitchFamily="2" charset="2"/>
              <a:buChar char="§"/>
            </a:pPr>
            <a:r>
              <a:rPr lang="it-IT" altLang="it-IT" sz="2800" i="1" dirty="0">
                <a:solidFill>
                  <a:schemeClr val="tx1"/>
                </a:solidFill>
                <a:latin typeface="+mn-lt"/>
              </a:rPr>
              <a:t>Diversificazione del sottobosco</a:t>
            </a:r>
          </a:p>
          <a:p>
            <a:pPr marL="266700" indent="-266700">
              <a:spcBef>
                <a:spcPct val="0"/>
              </a:spcBef>
              <a:buFont typeface="Wingdings" panose="05000000000000000000" pitchFamily="2" charset="2"/>
              <a:buChar char="§"/>
            </a:pPr>
            <a:r>
              <a:rPr lang="it-IT" altLang="it-IT" sz="2800" i="1" dirty="0">
                <a:solidFill>
                  <a:schemeClr val="tx1"/>
                </a:solidFill>
                <a:latin typeface="+mn-lt"/>
              </a:rPr>
              <a:t>Riduzione superfici di intervento</a:t>
            </a:r>
          </a:p>
        </p:txBody>
      </p:sp>
      <p:sp>
        <p:nvSpPr>
          <p:cNvPr id="11" name="Rectangle 6">
            <a:extLst>
              <a:ext uri="{FF2B5EF4-FFF2-40B4-BE49-F238E27FC236}">
                <a16:creationId xmlns:a16="http://schemas.microsoft.com/office/drawing/2014/main" id="{9BB6FC69-8148-8DD9-06BC-783F2ED769FF}"/>
              </a:ext>
            </a:extLst>
          </p:cNvPr>
          <p:cNvSpPr>
            <a:spLocks noChangeArrowheads="1"/>
          </p:cNvSpPr>
          <p:nvPr/>
        </p:nvSpPr>
        <p:spPr bwMode="auto">
          <a:xfrm>
            <a:off x="515937" y="5537127"/>
            <a:ext cx="11323637" cy="775597"/>
          </a:xfrm>
          <a:prstGeom prst="rect">
            <a:avLst/>
          </a:prstGeom>
          <a:solidFill>
            <a:srgbClr val="860000"/>
          </a:solidFill>
          <a:ln>
            <a:noFill/>
          </a:ln>
          <a:effectLst/>
        </p:spPr>
        <p:txBody>
          <a:bodyPr wrap="square" lIns="36000" tIns="0" rIns="36000" bIns="0">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0" indent="0" algn="ctr">
              <a:lnSpc>
                <a:spcPct val="90000"/>
              </a:lnSpc>
              <a:spcBef>
                <a:spcPct val="0"/>
              </a:spcBef>
              <a:buNone/>
            </a:pPr>
            <a:r>
              <a:rPr lang="it-IT" altLang="it-IT" sz="2700" b="1" dirty="0">
                <a:solidFill>
                  <a:schemeClr val="bg1"/>
                </a:solidFill>
                <a:latin typeface="+mn-lt"/>
              </a:rPr>
              <a:t>ANCHE QUESTE AZIONI DI PREVENZIONE SONO STRETTAMENTE COLLEGATE </a:t>
            </a:r>
          </a:p>
          <a:p>
            <a:pPr marL="0" indent="0" algn="ctr">
              <a:lnSpc>
                <a:spcPct val="90000"/>
              </a:lnSpc>
              <a:spcBef>
                <a:spcPct val="0"/>
              </a:spcBef>
              <a:buNone/>
            </a:pPr>
            <a:r>
              <a:rPr lang="it-IT" altLang="it-IT" sz="2700" b="1" dirty="0">
                <a:solidFill>
                  <a:schemeClr val="bg1"/>
                </a:solidFill>
                <a:latin typeface="+mn-lt"/>
              </a:rPr>
              <a:t>AL TIPO DI EVENTO DA PREVENIRE</a:t>
            </a:r>
          </a:p>
        </p:txBody>
      </p:sp>
      <p:sp>
        <p:nvSpPr>
          <p:cNvPr id="15" name="Figura a mano libera: forma 14">
            <a:extLst>
              <a:ext uri="{FF2B5EF4-FFF2-40B4-BE49-F238E27FC236}">
                <a16:creationId xmlns:a16="http://schemas.microsoft.com/office/drawing/2014/main" id="{3473F9CB-796C-36FE-93ED-42ED01A523EC}"/>
              </a:ext>
            </a:extLst>
          </p:cNvPr>
          <p:cNvSpPr/>
          <p:nvPr/>
        </p:nvSpPr>
        <p:spPr bwMode="auto">
          <a:xfrm rot="2666968">
            <a:off x="4650368" y="1781339"/>
            <a:ext cx="522945" cy="754206"/>
          </a:xfrm>
          <a:custGeom>
            <a:avLst/>
            <a:gdLst>
              <a:gd name="csX0" fmla="*/ 62151 w 1861055"/>
              <a:gd name="csY0" fmla="*/ 550269 h 707333"/>
              <a:gd name="csX1" fmla="*/ 1130671 w 1861055"/>
              <a:gd name="csY1" fmla="*/ 243919 h 707333"/>
              <a:gd name="csX2" fmla="*/ 368563 w 1861055"/>
              <a:gd name="csY2" fmla="*/ 182745 h 707333"/>
              <a:gd name="csX3" fmla="*/ 1834759 w 1861055"/>
              <a:gd name="csY3" fmla="*/ 6153 h 707333"/>
              <a:gd name="csX4" fmla="*/ 1388257 w 1861055"/>
              <a:gd name="csY4" fmla="*/ 620097 h 707333"/>
              <a:gd name="csX5" fmla="*/ 1361145 w 1861055"/>
              <a:gd name="csY5" fmla="*/ 362840 h 707333"/>
              <a:gd name="csX6" fmla="*/ 260115 w 1861055"/>
              <a:gd name="csY6" fmla="*/ 701742 h 707333"/>
              <a:gd name="csX7" fmla="*/ 62151 w 1861055"/>
              <a:gd name="csY7" fmla="*/ 550269 h 7073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61055" h="707333">
                <a:moveTo>
                  <a:pt x="62151" y="550269"/>
                </a:moveTo>
                <a:cubicBezTo>
                  <a:pt x="207244" y="473965"/>
                  <a:pt x="1079602" y="305173"/>
                  <a:pt x="1130671" y="243919"/>
                </a:cubicBezTo>
                <a:cubicBezTo>
                  <a:pt x="1181740" y="182665"/>
                  <a:pt x="251215" y="222373"/>
                  <a:pt x="368563" y="182745"/>
                </a:cubicBezTo>
                <a:cubicBezTo>
                  <a:pt x="485911" y="143117"/>
                  <a:pt x="1687624" y="-35097"/>
                  <a:pt x="1834759" y="6153"/>
                </a:cubicBezTo>
                <a:cubicBezTo>
                  <a:pt x="1981894" y="47403"/>
                  <a:pt x="1467193" y="560649"/>
                  <a:pt x="1388257" y="620097"/>
                </a:cubicBezTo>
                <a:cubicBezTo>
                  <a:pt x="1309321" y="679545"/>
                  <a:pt x="1549169" y="349233"/>
                  <a:pt x="1361145" y="362840"/>
                </a:cubicBezTo>
                <a:cubicBezTo>
                  <a:pt x="1173121" y="376448"/>
                  <a:pt x="476614" y="670504"/>
                  <a:pt x="260115" y="701742"/>
                </a:cubicBezTo>
                <a:cubicBezTo>
                  <a:pt x="43616" y="732980"/>
                  <a:pt x="-82942" y="626573"/>
                  <a:pt x="62151" y="550269"/>
                </a:cubicBezTo>
                <a:close/>
              </a:path>
            </a:pathLst>
          </a:custGeom>
          <a:solidFill>
            <a:srgbClr val="0E880E"/>
          </a:solidFill>
          <a:ln w="28575" cap="flat" cmpd="sng" algn="ctr">
            <a:solidFill>
              <a:schemeClr val="bg2">
                <a:lumMod val="20000"/>
                <a:lumOff val="80000"/>
              </a:schemeClr>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it-IT" sz="1800" b="0" i="1" u="none" strike="noStrike" cap="none" normalizeH="0" baseline="0" dirty="0">
              <a:ln>
                <a:noFill/>
              </a:ln>
              <a:solidFill>
                <a:schemeClr val="tx1"/>
              </a:solidFill>
              <a:effectLst/>
              <a:latin typeface="Arial" panose="020B0604020202020204" pitchFamily="34" charset="0"/>
            </a:endParaRPr>
          </a:p>
        </p:txBody>
      </p:sp>
      <p:sp>
        <p:nvSpPr>
          <p:cNvPr id="17" name="Figura a mano libera: forma 16">
            <a:extLst>
              <a:ext uri="{FF2B5EF4-FFF2-40B4-BE49-F238E27FC236}">
                <a16:creationId xmlns:a16="http://schemas.microsoft.com/office/drawing/2014/main" id="{DE761D55-DEC2-E3B1-FFD0-2D037C3A6157}"/>
              </a:ext>
            </a:extLst>
          </p:cNvPr>
          <p:cNvSpPr/>
          <p:nvPr/>
        </p:nvSpPr>
        <p:spPr bwMode="auto">
          <a:xfrm rot="2666968">
            <a:off x="4650368" y="3848759"/>
            <a:ext cx="522945" cy="754206"/>
          </a:xfrm>
          <a:custGeom>
            <a:avLst/>
            <a:gdLst>
              <a:gd name="csX0" fmla="*/ 62151 w 1861055"/>
              <a:gd name="csY0" fmla="*/ 550269 h 707333"/>
              <a:gd name="csX1" fmla="*/ 1130671 w 1861055"/>
              <a:gd name="csY1" fmla="*/ 243919 h 707333"/>
              <a:gd name="csX2" fmla="*/ 368563 w 1861055"/>
              <a:gd name="csY2" fmla="*/ 182745 h 707333"/>
              <a:gd name="csX3" fmla="*/ 1834759 w 1861055"/>
              <a:gd name="csY3" fmla="*/ 6153 h 707333"/>
              <a:gd name="csX4" fmla="*/ 1388257 w 1861055"/>
              <a:gd name="csY4" fmla="*/ 620097 h 707333"/>
              <a:gd name="csX5" fmla="*/ 1361145 w 1861055"/>
              <a:gd name="csY5" fmla="*/ 362840 h 707333"/>
              <a:gd name="csX6" fmla="*/ 260115 w 1861055"/>
              <a:gd name="csY6" fmla="*/ 701742 h 707333"/>
              <a:gd name="csX7" fmla="*/ 62151 w 1861055"/>
              <a:gd name="csY7" fmla="*/ 550269 h 7073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61055" h="707333">
                <a:moveTo>
                  <a:pt x="62151" y="550269"/>
                </a:moveTo>
                <a:cubicBezTo>
                  <a:pt x="207244" y="473965"/>
                  <a:pt x="1079602" y="305173"/>
                  <a:pt x="1130671" y="243919"/>
                </a:cubicBezTo>
                <a:cubicBezTo>
                  <a:pt x="1181740" y="182665"/>
                  <a:pt x="251215" y="222373"/>
                  <a:pt x="368563" y="182745"/>
                </a:cubicBezTo>
                <a:cubicBezTo>
                  <a:pt x="485911" y="143117"/>
                  <a:pt x="1687624" y="-35097"/>
                  <a:pt x="1834759" y="6153"/>
                </a:cubicBezTo>
                <a:cubicBezTo>
                  <a:pt x="1981894" y="47403"/>
                  <a:pt x="1467193" y="560649"/>
                  <a:pt x="1388257" y="620097"/>
                </a:cubicBezTo>
                <a:cubicBezTo>
                  <a:pt x="1309321" y="679545"/>
                  <a:pt x="1549169" y="349233"/>
                  <a:pt x="1361145" y="362840"/>
                </a:cubicBezTo>
                <a:cubicBezTo>
                  <a:pt x="1173121" y="376448"/>
                  <a:pt x="476614" y="670504"/>
                  <a:pt x="260115" y="701742"/>
                </a:cubicBezTo>
                <a:cubicBezTo>
                  <a:pt x="43616" y="732980"/>
                  <a:pt x="-82942" y="626573"/>
                  <a:pt x="62151" y="550269"/>
                </a:cubicBezTo>
                <a:close/>
              </a:path>
            </a:pathLst>
          </a:custGeom>
          <a:solidFill>
            <a:srgbClr val="0E880E"/>
          </a:solidFill>
          <a:ln w="28575" cap="flat" cmpd="sng" algn="ctr">
            <a:solidFill>
              <a:schemeClr val="bg2">
                <a:lumMod val="20000"/>
                <a:lumOff val="80000"/>
              </a:schemeClr>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it-IT" sz="1800" b="0" i="1"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3948727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01644-5CF8-E61B-DA8C-D0F51CD30E04}"/>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F8837A6B-E26C-E9CC-B960-4E2B42DE0D2B}"/>
              </a:ext>
            </a:extLst>
          </p:cNvPr>
          <p:cNvSpPr>
            <a:spLocks noGrp="1" noChangeArrowheads="1"/>
          </p:cNvSpPr>
          <p:nvPr>
            <p:ph type="title"/>
          </p:nvPr>
        </p:nvSpPr>
        <p:spPr>
          <a:xfrm>
            <a:off x="392779" y="137160"/>
            <a:ext cx="11446795" cy="1264920"/>
          </a:xfrm>
          <a:solidFill>
            <a:srgbClr val="FFFFFF">
              <a:alpha val="59999"/>
            </a:srgbClr>
          </a:solidFill>
        </p:spPr>
        <p:txBody>
          <a:bodyPr/>
          <a:lstStyle/>
          <a:p>
            <a:pPr>
              <a:defRPr/>
            </a:pPr>
            <a:r>
              <a:rPr kumimoji="1" lang="it-IT" altLang="en-US" i="1" dirty="0">
                <a:solidFill>
                  <a:srgbClr val="B80000"/>
                </a:solidFill>
                <a:latin typeface="Franklin Gothic Medium Cond" panose="020B0606030402020204" pitchFamily="34" charset="0"/>
                <a:ea typeface="GungsuhChe" panose="02030609000101010101" pitchFamily="49" charset="-127"/>
                <a:sym typeface="Wingdings" panose="05000000000000000000" pitchFamily="2" charset="2"/>
              </a:rPr>
              <a:t>Prevenzione per garantire nel tempo l’</a:t>
            </a:r>
            <a:r>
              <a:rPr kumimoji="1" lang="it-IT" altLang="en-US" i="1" dirty="0">
                <a:solidFill>
                  <a:schemeClr val="tx1">
                    <a:lumMod val="50000"/>
                    <a:lumOff val="50000"/>
                  </a:schemeClr>
                </a:solidFill>
                <a:latin typeface="Franklin Gothic Medium Cond" panose="020B0606030402020204" pitchFamily="34" charset="0"/>
                <a:ea typeface="GungsuhChe" panose="02030609000101010101" pitchFamily="49" charset="-127"/>
                <a:sym typeface="Wingdings" panose="05000000000000000000" pitchFamily="2" charset="2"/>
              </a:rPr>
              <a:t>efficienza </a:t>
            </a:r>
            <a:r>
              <a:rPr kumimoji="1" lang="it-IT" altLang="en-US" i="1" dirty="0" err="1">
                <a:solidFill>
                  <a:schemeClr val="tx1">
                    <a:lumMod val="50000"/>
                    <a:lumOff val="50000"/>
                  </a:schemeClr>
                </a:solidFill>
                <a:latin typeface="Franklin Gothic Medium Cond" panose="020B0606030402020204" pitchFamily="34" charset="0"/>
                <a:ea typeface="GungsuhChe" panose="02030609000101010101" pitchFamily="49" charset="-127"/>
                <a:sym typeface="Wingdings" panose="05000000000000000000" pitchFamily="2" charset="2"/>
              </a:rPr>
              <a:t>bio</a:t>
            </a:r>
            <a:r>
              <a:rPr kumimoji="1" lang="it-IT" altLang="en-US" i="1" dirty="0">
                <a:solidFill>
                  <a:schemeClr val="tx1">
                    <a:lumMod val="50000"/>
                    <a:lumOff val="50000"/>
                  </a:schemeClr>
                </a:solidFill>
                <a:latin typeface="Franklin Gothic Medium Cond" panose="020B0606030402020204" pitchFamily="34" charset="0"/>
                <a:ea typeface="GungsuhChe" panose="02030609000101010101" pitchFamily="49" charset="-127"/>
                <a:sym typeface="Wingdings" panose="05000000000000000000" pitchFamily="2" charset="2"/>
              </a:rPr>
              <a:t>-ecologica </a:t>
            </a:r>
            <a:r>
              <a:rPr kumimoji="1" lang="it-IT" altLang="en-US" i="1" dirty="0">
                <a:solidFill>
                  <a:srgbClr val="B80000"/>
                </a:solidFill>
                <a:latin typeface="Franklin Gothic Medium Cond" panose="020B0606030402020204" pitchFamily="34" charset="0"/>
                <a:ea typeface="GungsuhChe" panose="02030609000101010101" pitchFamily="49" charset="-127"/>
                <a:sym typeface="Wingdings" panose="05000000000000000000" pitchFamily="2" charset="2"/>
              </a:rPr>
              <a:t>degli ecosistemi forestali</a:t>
            </a:r>
            <a:endParaRPr lang="it-IT" altLang="en-US" i="1" dirty="0"/>
          </a:p>
        </p:txBody>
      </p:sp>
      <p:cxnSp>
        <p:nvCxnSpPr>
          <p:cNvPr id="3" name="Connettore diritto 2">
            <a:extLst>
              <a:ext uri="{FF2B5EF4-FFF2-40B4-BE49-F238E27FC236}">
                <a16:creationId xmlns:a16="http://schemas.microsoft.com/office/drawing/2014/main" id="{47047319-9011-7BE7-49A0-50AF3E1D3BC3}"/>
              </a:ext>
            </a:extLst>
          </p:cNvPr>
          <p:cNvCxnSpPr/>
          <p:nvPr/>
        </p:nvCxnSpPr>
        <p:spPr>
          <a:xfrm>
            <a:off x="515938" y="1350148"/>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
        <p:nvSpPr>
          <p:cNvPr id="5" name="Rectangle 6">
            <a:extLst>
              <a:ext uri="{FF2B5EF4-FFF2-40B4-BE49-F238E27FC236}">
                <a16:creationId xmlns:a16="http://schemas.microsoft.com/office/drawing/2014/main" id="{E2FBF944-8CC5-2CFE-A20E-9431AB9DDE2B}"/>
              </a:ext>
            </a:extLst>
          </p:cNvPr>
          <p:cNvSpPr>
            <a:spLocks noChangeArrowheads="1"/>
          </p:cNvSpPr>
          <p:nvPr/>
        </p:nvSpPr>
        <p:spPr bwMode="auto">
          <a:xfrm>
            <a:off x="5324474" y="1401619"/>
            <a:ext cx="6515099" cy="954107"/>
          </a:xfrm>
          <a:prstGeom prst="rect">
            <a:avLst/>
          </a:prstGeom>
          <a:solidFill>
            <a:schemeClr val="accent4">
              <a:lumMod val="75000"/>
              <a:alpha val="50195"/>
            </a:schemeClr>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263525" indent="-263525">
              <a:spcBef>
                <a:spcPct val="0"/>
              </a:spcBef>
              <a:buFont typeface="Wingdings" panose="05000000000000000000" pitchFamily="2" charset="2"/>
              <a:buChar char="§"/>
            </a:pPr>
            <a:r>
              <a:rPr lang="it-IT" altLang="it-IT" sz="2800" dirty="0">
                <a:solidFill>
                  <a:schemeClr val="tx1"/>
                </a:solidFill>
                <a:latin typeface="+mn-lt"/>
              </a:rPr>
              <a:t>Come migliorare l’efficienza funzionale delle foreste per prevenire questi effetti</a:t>
            </a:r>
          </a:p>
        </p:txBody>
      </p:sp>
      <p:sp>
        <p:nvSpPr>
          <p:cNvPr id="7" name="Rectangle 6">
            <a:extLst>
              <a:ext uri="{FF2B5EF4-FFF2-40B4-BE49-F238E27FC236}">
                <a16:creationId xmlns:a16="http://schemas.microsoft.com/office/drawing/2014/main" id="{2AC7185A-B194-4B20-92F9-16F2EE9BDA5D}"/>
              </a:ext>
            </a:extLst>
          </p:cNvPr>
          <p:cNvSpPr>
            <a:spLocks noChangeArrowheads="1"/>
          </p:cNvSpPr>
          <p:nvPr/>
        </p:nvSpPr>
        <p:spPr bwMode="auto">
          <a:xfrm>
            <a:off x="5324475" y="2662311"/>
            <a:ext cx="6515100" cy="2677656"/>
          </a:xfrm>
          <a:prstGeom prst="rect">
            <a:avLst/>
          </a:prstGeom>
          <a:solidFill>
            <a:schemeClr val="accent4">
              <a:lumMod val="75000"/>
              <a:alpha val="50195"/>
            </a:schemeClr>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266700" indent="-266700">
              <a:spcBef>
                <a:spcPct val="0"/>
              </a:spcBef>
              <a:buFont typeface="Wingdings" panose="05000000000000000000" pitchFamily="2" charset="2"/>
              <a:buChar char="§"/>
            </a:pPr>
            <a:r>
              <a:rPr lang="it-IT" altLang="it-IT" sz="2800" i="1" dirty="0">
                <a:solidFill>
                  <a:schemeClr val="tx1"/>
                </a:solidFill>
                <a:latin typeface="+mn-lt"/>
              </a:rPr>
              <a:t>Diversificazione interventi</a:t>
            </a:r>
          </a:p>
          <a:p>
            <a:pPr marL="266700" indent="-266700">
              <a:spcBef>
                <a:spcPct val="0"/>
              </a:spcBef>
              <a:buFont typeface="Wingdings" panose="05000000000000000000" pitchFamily="2" charset="2"/>
              <a:buChar char="§"/>
            </a:pPr>
            <a:r>
              <a:rPr lang="it-IT" altLang="it-IT" sz="2800" i="1" dirty="0">
                <a:solidFill>
                  <a:schemeClr val="tx1"/>
                </a:solidFill>
                <a:latin typeface="+mn-lt"/>
              </a:rPr>
              <a:t>Diversificazione specifica</a:t>
            </a:r>
          </a:p>
          <a:p>
            <a:pPr marL="266700" indent="-266700">
              <a:spcBef>
                <a:spcPct val="0"/>
              </a:spcBef>
              <a:buFont typeface="Wingdings" panose="05000000000000000000" pitchFamily="2" charset="2"/>
              <a:buChar char="§"/>
            </a:pPr>
            <a:r>
              <a:rPr lang="it-IT" altLang="it-IT" sz="2800" i="1" dirty="0">
                <a:solidFill>
                  <a:schemeClr val="tx1"/>
                </a:solidFill>
                <a:latin typeface="+mn-lt"/>
              </a:rPr>
              <a:t>Diversificazione strutturale</a:t>
            </a:r>
          </a:p>
          <a:p>
            <a:pPr marL="266700" indent="-266700">
              <a:spcBef>
                <a:spcPct val="0"/>
              </a:spcBef>
              <a:buFont typeface="Wingdings" panose="05000000000000000000" pitchFamily="2" charset="2"/>
              <a:buChar char="§"/>
            </a:pPr>
            <a:r>
              <a:rPr lang="it-IT" altLang="it-IT" sz="2800" i="1" dirty="0">
                <a:solidFill>
                  <a:schemeClr val="tx1"/>
                </a:solidFill>
                <a:latin typeface="+mn-lt"/>
              </a:rPr>
              <a:t>Stabilizzazione di alberi e gruppi di alberi</a:t>
            </a:r>
          </a:p>
          <a:p>
            <a:pPr marL="266700" indent="-266700">
              <a:spcBef>
                <a:spcPct val="0"/>
              </a:spcBef>
              <a:buFont typeface="Wingdings" panose="05000000000000000000" pitchFamily="2" charset="2"/>
              <a:buChar char="§"/>
            </a:pPr>
            <a:r>
              <a:rPr lang="it-IT" altLang="it-IT" sz="2800" i="1" dirty="0">
                <a:solidFill>
                  <a:schemeClr val="tx1"/>
                </a:solidFill>
                <a:latin typeface="+mn-lt"/>
              </a:rPr>
              <a:t>Mantenimento fertilità dei suoli con rilascio di necromassa</a:t>
            </a:r>
          </a:p>
        </p:txBody>
      </p:sp>
      <p:sp>
        <p:nvSpPr>
          <p:cNvPr id="6" name="Rectangle 6">
            <a:extLst>
              <a:ext uri="{FF2B5EF4-FFF2-40B4-BE49-F238E27FC236}">
                <a16:creationId xmlns:a16="http://schemas.microsoft.com/office/drawing/2014/main" id="{7347E881-A620-70DA-2886-E354B2F16EB8}"/>
              </a:ext>
            </a:extLst>
          </p:cNvPr>
          <p:cNvSpPr>
            <a:spLocks noChangeArrowheads="1"/>
          </p:cNvSpPr>
          <p:nvPr/>
        </p:nvSpPr>
        <p:spPr bwMode="auto">
          <a:xfrm>
            <a:off x="515936" y="5391898"/>
            <a:ext cx="11323637" cy="954107"/>
          </a:xfrm>
          <a:prstGeom prst="rect">
            <a:avLst/>
          </a:prstGeom>
          <a:solidFill>
            <a:srgbClr val="860000"/>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0" indent="0" algn="ctr">
              <a:spcBef>
                <a:spcPct val="0"/>
              </a:spcBef>
              <a:buNone/>
            </a:pPr>
            <a:r>
              <a:rPr lang="it-IT" altLang="it-IT" sz="2800" b="1" dirty="0">
                <a:solidFill>
                  <a:schemeClr val="bg1"/>
                </a:solidFill>
                <a:latin typeface="+mn-lt"/>
              </a:rPr>
              <a:t>ANCHE QUESTE AZIONI DI PREVENZIONE SONO STRETTAMENTE COLLEGATE AGLI OBIETTIVI DA PERSEGUIRE</a:t>
            </a:r>
          </a:p>
        </p:txBody>
      </p:sp>
      <p:sp>
        <p:nvSpPr>
          <p:cNvPr id="11" name="CasellaDiTesto 10">
            <a:extLst>
              <a:ext uri="{FF2B5EF4-FFF2-40B4-BE49-F238E27FC236}">
                <a16:creationId xmlns:a16="http://schemas.microsoft.com/office/drawing/2014/main" id="{1FA3EEB1-7C6E-00B7-5E5E-578457DFDC58}"/>
              </a:ext>
            </a:extLst>
          </p:cNvPr>
          <p:cNvSpPr txBox="1"/>
          <p:nvPr/>
        </p:nvSpPr>
        <p:spPr>
          <a:xfrm>
            <a:off x="534988" y="1402391"/>
            <a:ext cx="4687252" cy="3970318"/>
          </a:xfrm>
          <a:prstGeom prst="rect">
            <a:avLst/>
          </a:prstGeom>
          <a:solidFill>
            <a:srgbClr val="208020">
              <a:alpha val="50195"/>
            </a:srgbClr>
          </a:solidFill>
          <a:ln>
            <a:noFill/>
          </a:ln>
          <a:effectLst/>
        </p:spPr>
        <p:txBody>
          <a:bodyPr wrap="square">
            <a:spAutoFit/>
          </a:bodyPr>
          <a:lstStyle>
            <a:defPPr>
              <a:defRPr lang="it-IT"/>
            </a:defPPr>
            <a:lvl1pPr marL="263525" indent="-263525">
              <a:spcBef>
                <a:spcPct val="0"/>
              </a:spcBef>
              <a:buClr>
                <a:schemeClr val="tx2"/>
              </a:buClr>
              <a:buFont typeface="Wingdings" panose="05000000000000000000" pitchFamily="2" charset="2"/>
              <a:buChar char="§"/>
              <a:defRPr sz="280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0" indent="0">
              <a:buNone/>
            </a:pPr>
            <a:r>
              <a:rPr lang="it-IT" altLang="it-IT" sz="2000" i="1" dirty="0">
                <a:solidFill>
                  <a:schemeClr val="bg1"/>
                </a:solidFill>
              </a:rPr>
              <a:t>OBIETTIVI</a:t>
            </a:r>
          </a:p>
          <a:p>
            <a:pPr marL="182563" indent="-182563"/>
            <a:r>
              <a:rPr lang="it-IT" altLang="it-IT" dirty="0"/>
              <a:t>Aumento stabilità dei popolamenti</a:t>
            </a:r>
          </a:p>
          <a:p>
            <a:pPr marL="182563" indent="-182563"/>
            <a:r>
              <a:rPr lang="it-IT" altLang="it-IT" dirty="0"/>
              <a:t>Mantenimento fertilità dei suoli</a:t>
            </a:r>
          </a:p>
          <a:p>
            <a:pPr marL="182563" indent="-182563"/>
            <a:r>
              <a:rPr lang="it-IT" altLang="it-IT" dirty="0"/>
              <a:t>Attivazione processi di rinnovazione scalari nel tempo (per albero, per gruppi o per piccole superfici)</a:t>
            </a:r>
            <a:endParaRPr lang="it-IT" dirty="0"/>
          </a:p>
        </p:txBody>
      </p:sp>
      <p:sp>
        <p:nvSpPr>
          <p:cNvPr id="17" name="Figura a mano libera: forma 16">
            <a:extLst>
              <a:ext uri="{FF2B5EF4-FFF2-40B4-BE49-F238E27FC236}">
                <a16:creationId xmlns:a16="http://schemas.microsoft.com/office/drawing/2014/main" id="{1F08678F-B708-C6D9-A76C-4B49DBA2B408}"/>
              </a:ext>
            </a:extLst>
          </p:cNvPr>
          <p:cNvSpPr/>
          <p:nvPr/>
        </p:nvSpPr>
        <p:spPr bwMode="auto">
          <a:xfrm rot="8548199">
            <a:off x="8285881" y="2264579"/>
            <a:ext cx="338261" cy="450818"/>
          </a:xfrm>
          <a:custGeom>
            <a:avLst/>
            <a:gdLst>
              <a:gd name="csX0" fmla="*/ 62151 w 1861055"/>
              <a:gd name="csY0" fmla="*/ 550269 h 707333"/>
              <a:gd name="csX1" fmla="*/ 1130671 w 1861055"/>
              <a:gd name="csY1" fmla="*/ 243919 h 707333"/>
              <a:gd name="csX2" fmla="*/ 368563 w 1861055"/>
              <a:gd name="csY2" fmla="*/ 182745 h 707333"/>
              <a:gd name="csX3" fmla="*/ 1834759 w 1861055"/>
              <a:gd name="csY3" fmla="*/ 6153 h 707333"/>
              <a:gd name="csX4" fmla="*/ 1388257 w 1861055"/>
              <a:gd name="csY4" fmla="*/ 620097 h 707333"/>
              <a:gd name="csX5" fmla="*/ 1361145 w 1861055"/>
              <a:gd name="csY5" fmla="*/ 362840 h 707333"/>
              <a:gd name="csX6" fmla="*/ 260115 w 1861055"/>
              <a:gd name="csY6" fmla="*/ 701742 h 707333"/>
              <a:gd name="csX7" fmla="*/ 62151 w 1861055"/>
              <a:gd name="csY7" fmla="*/ 550269 h 7073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61055" h="707333">
                <a:moveTo>
                  <a:pt x="62151" y="550269"/>
                </a:moveTo>
                <a:cubicBezTo>
                  <a:pt x="207244" y="473965"/>
                  <a:pt x="1079602" y="305173"/>
                  <a:pt x="1130671" y="243919"/>
                </a:cubicBezTo>
                <a:cubicBezTo>
                  <a:pt x="1181740" y="182665"/>
                  <a:pt x="251215" y="222373"/>
                  <a:pt x="368563" y="182745"/>
                </a:cubicBezTo>
                <a:cubicBezTo>
                  <a:pt x="485911" y="143117"/>
                  <a:pt x="1687624" y="-35097"/>
                  <a:pt x="1834759" y="6153"/>
                </a:cubicBezTo>
                <a:cubicBezTo>
                  <a:pt x="1981894" y="47403"/>
                  <a:pt x="1467193" y="560649"/>
                  <a:pt x="1388257" y="620097"/>
                </a:cubicBezTo>
                <a:cubicBezTo>
                  <a:pt x="1309321" y="679545"/>
                  <a:pt x="1549169" y="349233"/>
                  <a:pt x="1361145" y="362840"/>
                </a:cubicBezTo>
                <a:cubicBezTo>
                  <a:pt x="1173121" y="376448"/>
                  <a:pt x="476614" y="670504"/>
                  <a:pt x="260115" y="701742"/>
                </a:cubicBezTo>
                <a:cubicBezTo>
                  <a:pt x="43616" y="732980"/>
                  <a:pt x="-82942" y="626573"/>
                  <a:pt x="62151" y="550269"/>
                </a:cubicBezTo>
                <a:close/>
              </a:path>
            </a:pathLst>
          </a:custGeom>
          <a:solidFill>
            <a:srgbClr val="0E880E"/>
          </a:solidFill>
          <a:ln w="28575" cap="flat" cmpd="sng" algn="ctr">
            <a:solidFill>
              <a:schemeClr val="bg2">
                <a:lumMod val="20000"/>
                <a:lumOff val="80000"/>
              </a:schemeClr>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it-IT" sz="1800" b="0" i="1"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7615507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7F744-DDC4-E0EB-0F21-F4ECC6156D6B}"/>
            </a:ext>
          </a:extLst>
        </p:cNvPr>
        <p:cNvGrpSpPr/>
        <p:nvPr/>
      </p:nvGrpSpPr>
      <p:grpSpPr>
        <a:xfrm>
          <a:off x="0" y="0"/>
          <a:ext cx="0" cy="0"/>
          <a:chOff x="0" y="0"/>
          <a:chExt cx="0" cy="0"/>
        </a:xfrm>
      </p:grpSpPr>
      <p:pic>
        <p:nvPicPr>
          <p:cNvPr id="2" name="Immagine 1">
            <a:extLst>
              <a:ext uri="{FF2B5EF4-FFF2-40B4-BE49-F238E27FC236}">
                <a16:creationId xmlns:a16="http://schemas.microsoft.com/office/drawing/2014/main" id="{F229E3C2-9B62-32B1-8744-EEA519EA0336}"/>
              </a:ext>
            </a:extLst>
          </p:cNvPr>
          <p:cNvPicPr>
            <a:picLocks noChangeAspect="1"/>
          </p:cNvPicPr>
          <p:nvPr/>
        </p:nvPicPr>
        <p:blipFill rotWithShape="1">
          <a:blip r:embed="rId2">
            <a:extLst>
              <a:ext uri="{28A0092B-C50C-407E-A947-70E740481C1C}">
                <a14:useLocalDpi xmlns:a14="http://schemas.microsoft.com/office/drawing/2010/main" val="0"/>
              </a:ext>
            </a:extLst>
          </a:blip>
          <a:srcRect b="11289"/>
          <a:stretch/>
        </p:blipFill>
        <p:spPr>
          <a:xfrm>
            <a:off x="477075" y="845704"/>
            <a:ext cx="1960562" cy="5443336"/>
          </a:xfrm>
          <a:prstGeom prst="rect">
            <a:avLst/>
          </a:prstGeom>
        </p:spPr>
      </p:pic>
      <p:pic>
        <p:nvPicPr>
          <p:cNvPr id="9" name="Immagine 8">
            <a:extLst>
              <a:ext uri="{FF2B5EF4-FFF2-40B4-BE49-F238E27FC236}">
                <a16:creationId xmlns:a16="http://schemas.microsoft.com/office/drawing/2014/main" id="{155F9715-23B6-A291-5999-AE33217D1CB4}"/>
              </a:ext>
            </a:extLst>
          </p:cNvPr>
          <p:cNvPicPr>
            <a:picLocks noChangeAspect="1"/>
          </p:cNvPicPr>
          <p:nvPr/>
        </p:nvPicPr>
        <p:blipFill>
          <a:blip r:embed="rId3">
            <a:extLst>
              <a:ext uri="{28A0092B-C50C-407E-A947-70E740481C1C}">
                <a14:useLocalDpi xmlns:a14="http://schemas.microsoft.com/office/drawing/2010/main" val="0"/>
              </a:ext>
            </a:extLst>
          </a:blip>
          <a:srcRect l="8169" t="8016" r="4313" b="4001"/>
          <a:stretch>
            <a:fillRect/>
          </a:stretch>
        </p:blipFill>
        <p:spPr>
          <a:xfrm>
            <a:off x="2604359" y="811658"/>
            <a:ext cx="4518201" cy="2496113"/>
          </a:xfrm>
          <a:prstGeom prst="rect">
            <a:avLst/>
          </a:prstGeom>
        </p:spPr>
      </p:pic>
      <p:sp>
        <p:nvSpPr>
          <p:cNvPr id="3074" name="Rectangle 2">
            <a:extLst>
              <a:ext uri="{FF2B5EF4-FFF2-40B4-BE49-F238E27FC236}">
                <a16:creationId xmlns:a16="http://schemas.microsoft.com/office/drawing/2014/main" id="{EBE4C332-FB1B-B85C-8E88-94121AE5E804}"/>
              </a:ext>
            </a:extLst>
          </p:cNvPr>
          <p:cNvSpPr>
            <a:spLocks noGrp="1" noChangeArrowheads="1"/>
          </p:cNvSpPr>
          <p:nvPr>
            <p:ph type="title"/>
          </p:nvPr>
        </p:nvSpPr>
        <p:spPr>
          <a:xfrm>
            <a:off x="392780" y="137160"/>
            <a:ext cx="11269662" cy="683911"/>
          </a:xfrm>
          <a:solidFill>
            <a:srgbClr val="FFFFFF">
              <a:alpha val="59999"/>
            </a:srgbClr>
          </a:solidFill>
        </p:spPr>
        <p:txBody>
          <a:bodyPr/>
          <a:lstStyle/>
          <a:p>
            <a:pPr>
              <a:defRPr/>
            </a:pPr>
            <a:r>
              <a:rPr kumimoji="1" lang="it-IT" altLang="en-US" i="1" dirty="0">
                <a:solidFill>
                  <a:srgbClr val="B80000"/>
                </a:solidFill>
                <a:latin typeface="Franklin Gothic Medium Cond" panose="020B0606030402020204" pitchFamily="34" charset="0"/>
                <a:ea typeface="GungsuhChe" panose="02030609000101010101" pitchFamily="49" charset="-127"/>
                <a:sym typeface="Wingdings" panose="05000000000000000000" pitchFamily="2" charset="2"/>
              </a:rPr>
              <a:t>Esempi schematici di prevenzione</a:t>
            </a:r>
            <a:endParaRPr lang="it-IT" altLang="en-US" i="1" dirty="0"/>
          </a:p>
        </p:txBody>
      </p:sp>
      <p:cxnSp>
        <p:nvCxnSpPr>
          <p:cNvPr id="3" name="Connettore diritto 2">
            <a:extLst>
              <a:ext uri="{FF2B5EF4-FFF2-40B4-BE49-F238E27FC236}">
                <a16:creationId xmlns:a16="http://schemas.microsoft.com/office/drawing/2014/main" id="{B573000F-121A-1219-5E01-D042AB3044FE}"/>
              </a:ext>
            </a:extLst>
          </p:cNvPr>
          <p:cNvCxnSpPr/>
          <p:nvPr/>
        </p:nvCxnSpPr>
        <p:spPr>
          <a:xfrm>
            <a:off x="681160" y="811658"/>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
        <p:nvSpPr>
          <p:cNvPr id="5" name="Rectangle 6">
            <a:extLst>
              <a:ext uri="{FF2B5EF4-FFF2-40B4-BE49-F238E27FC236}">
                <a16:creationId xmlns:a16="http://schemas.microsoft.com/office/drawing/2014/main" id="{8B1696D0-4E75-8952-D67C-6A4CB4ED61DE}"/>
              </a:ext>
            </a:extLst>
          </p:cNvPr>
          <p:cNvSpPr>
            <a:spLocks noChangeArrowheads="1"/>
          </p:cNvSpPr>
          <p:nvPr/>
        </p:nvSpPr>
        <p:spPr bwMode="auto">
          <a:xfrm>
            <a:off x="7439026" y="858926"/>
            <a:ext cx="4400548" cy="2220160"/>
          </a:xfrm>
          <a:prstGeom prst="rect">
            <a:avLst/>
          </a:prstGeom>
          <a:solidFill>
            <a:schemeClr val="accent4">
              <a:lumMod val="75000"/>
              <a:alpha val="50195"/>
            </a:schemeClr>
          </a:solidFill>
          <a:ln>
            <a:noFill/>
          </a:ln>
          <a:effectLst/>
        </p:spPr>
        <p:txBody>
          <a:bodyPr wrap="square">
            <a:spAutoFit/>
          </a:bodyPr>
          <a:lstStyle>
            <a:lvl1pPr marL="6350" indent="-6350">
              <a:spcBef>
                <a:spcPct val="20000"/>
              </a:spcBef>
              <a:buClr>
                <a:schemeClr val="tx2"/>
              </a:buClr>
              <a:buFont typeface="Botanical" pitchFamily="2" charset="2"/>
              <a:buChar char="S"/>
              <a:defRPr sz="3200">
                <a:solidFill>
                  <a:srgbClr val="4D4D4D"/>
                </a:solidFill>
                <a:latin typeface="Arial" panose="020B0604020202020204" pitchFamily="34" charset="0"/>
                <a:cs typeface="Arial" panose="020B0604020202020204" pitchFamily="34" charset="0"/>
              </a:defRPr>
            </a:lvl1pPr>
            <a:lvl2pPr marL="2073275" indent="-457200">
              <a:spcBef>
                <a:spcPct val="20000"/>
              </a:spcBef>
              <a:buClr>
                <a:schemeClr val="tx2"/>
              </a:buClr>
              <a:buFont typeface="Botanical" pitchFamily="2" charset="2"/>
              <a:buChar char="ã"/>
              <a:defRPr sz="2800">
                <a:solidFill>
                  <a:srgbClr val="4D4D4D"/>
                </a:solidFill>
                <a:latin typeface="Arial" panose="020B0604020202020204" pitchFamily="34" charset="0"/>
                <a:cs typeface="Arial" panose="020B0604020202020204" pitchFamily="34" charset="0"/>
              </a:defRPr>
            </a:lvl2pPr>
            <a:lvl3pPr marL="2511425" indent="-258763">
              <a:spcBef>
                <a:spcPct val="20000"/>
              </a:spcBef>
              <a:buClr>
                <a:schemeClr val="tx2"/>
              </a:buClr>
              <a:buFont typeface="Botanical" pitchFamily="2" charset="2"/>
              <a:buChar char="§"/>
              <a:defRPr sz="2400">
                <a:solidFill>
                  <a:srgbClr val="4D4D4D"/>
                </a:solidFill>
                <a:latin typeface="Arial" panose="020B0604020202020204" pitchFamily="34" charset="0"/>
                <a:cs typeface="Arial" panose="020B0604020202020204" pitchFamily="34" charset="0"/>
              </a:defRPr>
            </a:lvl3pPr>
            <a:lvl4pPr marL="2941638" indent="-250825">
              <a:spcBef>
                <a:spcPct val="20000"/>
              </a:spcBef>
              <a:buClr>
                <a:schemeClr val="tx2"/>
              </a:buClr>
              <a:buFont typeface="Botanical" pitchFamily="2" charset="2"/>
              <a:buChar char="&gt;"/>
              <a:defRPr sz="2000">
                <a:solidFill>
                  <a:srgbClr val="4D4D4D"/>
                </a:solidFill>
                <a:latin typeface="Arial" panose="020B0604020202020204" pitchFamily="34" charset="0"/>
                <a:cs typeface="Arial" panose="020B0604020202020204" pitchFamily="34" charset="0"/>
              </a:defRPr>
            </a:lvl4pPr>
            <a:lvl5pPr marL="3325813" indent="-204788">
              <a:spcBef>
                <a:spcPct val="20000"/>
              </a:spcBef>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5pPr>
            <a:lvl6pPr marL="37830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6pPr>
            <a:lvl7pPr marL="42402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7pPr>
            <a:lvl8pPr marL="46974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8pPr>
            <a:lvl9pPr marL="5154613" indent="-204788" eaLnBrk="0" fontAlgn="base" hangingPunct="0">
              <a:spcBef>
                <a:spcPct val="20000"/>
              </a:spcBef>
              <a:spcAft>
                <a:spcPct val="0"/>
              </a:spcAft>
              <a:buClr>
                <a:schemeClr val="tx2"/>
              </a:buClr>
              <a:buFont typeface="Botanical" pitchFamily="2" charset="2"/>
              <a:buChar char="­"/>
              <a:defRPr sz="2000">
                <a:solidFill>
                  <a:srgbClr val="4D4D4D"/>
                </a:solidFill>
                <a:latin typeface="Arial" panose="020B0604020202020204" pitchFamily="34" charset="0"/>
                <a:cs typeface="Arial" panose="020B0604020202020204" pitchFamily="34" charset="0"/>
              </a:defRPr>
            </a:lvl9pPr>
          </a:lstStyle>
          <a:p>
            <a:pPr marL="361950" indent="-361950">
              <a:spcBef>
                <a:spcPct val="0"/>
              </a:spcBef>
              <a:buNone/>
            </a:pPr>
            <a:r>
              <a:rPr lang="it-IT" sz="2000" b="1" dirty="0">
                <a:solidFill>
                  <a:schemeClr val="bg1">
                    <a:lumMod val="50000"/>
                  </a:schemeClr>
                </a:solidFill>
              </a:rPr>
              <a:t>ESEMPI DI INTERVENTI:</a:t>
            </a:r>
          </a:p>
          <a:p>
            <a:pPr marL="361950" indent="-361950">
              <a:lnSpc>
                <a:spcPct val="120000"/>
              </a:lnSpc>
              <a:spcBef>
                <a:spcPct val="0"/>
              </a:spcBef>
              <a:buNone/>
            </a:pPr>
            <a:r>
              <a:rPr lang="it-IT" sz="2000" b="1" dirty="0">
                <a:solidFill>
                  <a:schemeClr val="bg1"/>
                </a:solidFill>
              </a:rPr>
              <a:t>①	</a:t>
            </a:r>
            <a:r>
              <a:rPr lang="it-IT" altLang="it-IT" sz="2000" dirty="0">
                <a:solidFill>
                  <a:schemeClr val="tx1"/>
                </a:solidFill>
                <a:latin typeface="+mn-lt"/>
              </a:rPr>
              <a:t>PREVENZIONE ALLUVIONI E FRANE</a:t>
            </a:r>
          </a:p>
          <a:p>
            <a:pPr marL="361950" indent="-361950">
              <a:lnSpc>
                <a:spcPct val="120000"/>
              </a:lnSpc>
              <a:spcBef>
                <a:spcPct val="0"/>
              </a:spcBef>
              <a:buNone/>
            </a:pPr>
            <a:r>
              <a:rPr lang="it-IT" altLang="it-IT" sz="2000" b="1" dirty="0">
                <a:solidFill>
                  <a:schemeClr val="bg1"/>
                </a:solidFill>
              </a:rPr>
              <a:t>②	</a:t>
            </a:r>
            <a:r>
              <a:rPr lang="it-IT" altLang="it-IT" sz="2000" dirty="0">
                <a:solidFill>
                  <a:schemeClr val="tx1"/>
                </a:solidFill>
                <a:latin typeface="+mn-lt"/>
              </a:rPr>
              <a:t>PREVENZIONE INCENDI</a:t>
            </a:r>
          </a:p>
          <a:p>
            <a:pPr marL="361950" indent="-361950">
              <a:lnSpc>
                <a:spcPct val="120000"/>
              </a:lnSpc>
              <a:spcBef>
                <a:spcPct val="0"/>
              </a:spcBef>
              <a:buNone/>
            </a:pPr>
            <a:r>
              <a:rPr lang="it-IT" altLang="it-IT" sz="2000" b="1" dirty="0">
                <a:solidFill>
                  <a:schemeClr val="bg1"/>
                </a:solidFill>
              </a:rPr>
              <a:t>③	</a:t>
            </a:r>
            <a:r>
              <a:rPr lang="it-IT" altLang="it-IT" sz="2000" dirty="0">
                <a:solidFill>
                  <a:schemeClr val="tx1"/>
                </a:solidFill>
                <a:latin typeface="+mn-lt"/>
              </a:rPr>
              <a:t>PREVENZIONE ROTOLAMENTO MASSI E VALANGHE</a:t>
            </a:r>
          </a:p>
          <a:p>
            <a:pPr marL="361950" indent="-361950">
              <a:lnSpc>
                <a:spcPct val="120000"/>
              </a:lnSpc>
              <a:spcBef>
                <a:spcPct val="0"/>
              </a:spcBef>
              <a:buNone/>
            </a:pPr>
            <a:r>
              <a:rPr lang="it-IT" altLang="it-IT" sz="2000" b="1" dirty="0">
                <a:solidFill>
                  <a:schemeClr val="bg1"/>
                </a:solidFill>
              </a:rPr>
              <a:t>④	</a:t>
            </a:r>
            <a:r>
              <a:rPr lang="it-IT" altLang="it-IT" sz="2000" dirty="0">
                <a:solidFill>
                  <a:schemeClr val="tx1"/>
                </a:solidFill>
                <a:latin typeface="+mn-lt"/>
              </a:rPr>
              <a:t>PREVENZIONE SCIVOLAMENTI </a:t>
            </a:r>
          </a:p>
        </p:txBody>
      </p:sp>
      <p:sp>
        <p:nvSpPr>
          <p:cNvPr id="11" name="CasellaDiTesto 10">
            <a:extLst>
              <a:ext uri="{FF2B5EF4-FFF2-40B4-BE49-F238E27FC236}">
                <a16:creationId xmlns:a16="http://schemas.microsoft.com/office/drawing/2014/main" id="{A030C7A1-3EC8-3A37-D74B-1930DF0EA4B3}"/>
              </a:ext>
            </a:extLst>
          </p:cNvPr>
          <p:cNvSpPr txBox="1"/>
          <p:nvPr/>
        </p:nvSpPr>
        <p:spPr>
          <a:xfrm>
            <a:off x="1635089" y="811658"/>
            <a:ext cx="600075" cy="523220"/>
          </a:xfrm>
          <a:prstGeom prst="rect">
            <a:avLst/>
          </a:prstGeom>
          <a:noFill/>
        </p:spPr>
        <p:txBody>
          <a:bodyPr wrap="square">
            <a:spAutoFit/>
          </a:bodyPr>
          <a:lstStyle/>
          <a:p>
            <a:r>
              <a:rPr lang="it-IT" sz="2800" dirty="0">
                <a:solidFill>
                  <a:srgbClr val="C00000"/>
                </a:solidFill>
              </a:rPr>
              <a:t>①</a:t>
            </a:r>
            <a:endParaRPr lang="it-IT" dirty="0">
              <a:solidFill>
                <a:srgbClr val="C00000"/>
              </a:solidFill>
            </a:endParaRPr>
          </a:p>
        </p:txBody>
      </p:sp>
      <p:sp>
        <p:nvSpPr>
          <p:cNvPr id="13" name="CasellaDiTesto 12">
            <a:extLst>
              <a:ext uri="{FF2B5EF4-FFF2-40B4-BE49-F238E27FC236}">
                <a16:creationId xmlns:a16="http://schemas.microsoft.com/office/drawing/2014/main" id="{865C0C89-5B97-E0F6-7E6E-FE4995538ADE}"/>
              </a:ext>
            </a:extLst>
          </p:cNvPr>
          <p:cNvSpPr txBox="1"/>
          <p:nvPr/>
        </p:nvSpPr>
        <p:spPr>
          <a:xfrm>
            <a:off x="2732605" y="866331"/>
            <a:ext cx="571500" cy="523220"/>
          </a:xfrm>
          <a:prstGeom prst="rect">
            <a:avLst/>
          </a:prstGeom>
          <a:noFill/>
        </p:spPr>
        <p:txBody>
          <a:bodyPr wrap="square">
            <a:spAutoFit/>
          </a:bodyPr>
          <a:lstStyle>
            <a:defPPr>
              <a:defRPr lang="it-IT"/>
            </a:defPPr>
            <a:lvl1pPr>
              <a:defRPr sz="2800">
                <a:solidFill>
                  <a:srgbClr val="C00000"/>
                </a:solidFill>
              </a:defRPr>
            </a:lvl1pPr>
          </a:lstStyle>
          <a:p>
            <a:r>
              <a:rPr lang="it-IT" altLang="it-IT" dirty="0"/>
              <a:t>②</a:t>
            </a:r>
          </a:p>
        </p:txBody>
      </p:sp>
      <p:cxnSp>
        <p:nvCxnSpPr>
          <p:cNvPr id="14" name="Connettore diritto 13">
            <a:extLst>
              <a:ext uri="{FF2B5EF4-FFF2-40B4-BE49-F238E27FC236}">
                <a16:creationId xmlns:a16="http://schemas.microsoft.com/office/drawing/2014/main" id="{BAB1F4D9-6774-9BE8-B40D-B89B86D54D39}"/>
              </a:ext>
            </a:extLst>
          </p:cNvPr>
          <p:cNvCxnSpPr>
            <a:cxnSpLocks/>
          </p:cNvCxnSpPr>
          <p:nvPr/>
        </p:nvCxnSpPr>
        <p:spPr>
          <a:xfrm>
            <a:off x="2460195" y="866331"/>
            <a:ext cx="0" cy="4525621"/>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
        <p:nvSpPr>
          <p:cNvPr id="17" name="CasellaDiTesto 16">
            <a:extLst>
              <a:ext uri="{FF2B5EF4-FFF2-40B4-BE49-F238E27FC236}">
                <a16:creationId xmlns:a16="http://schemas.microsoft.com/office/drawing/2014/main" id="{869CD966-9B21-6D9D-D39B-33BC854AE82A}"/>
              </a:ext>
            </a:extLst>
          </p:cNvPr>
          <p:cNvSpPr txBox="1"/>
          <p:nvPr/>
        </p:nvSpPr>
        <p:spPr>
          <a:xfrm>
            <a:off x="2489623" y="3390900"/>
            <a:ext cx="647700" cy="523220"/>
          </a:xfrm>
          <a:prstGeom prst="rect">
            <a:avLst/>
          </a:prstGeom>
          <a:noFill/>
        </p:spPr>
        <p:txBody>
          <a:bodyPr wrap="square">
            <a:spAutoFit/>
          </a:bodyPr>
          <a:lstStyle>
            <a:defPPr>
              <a:defRPr lang="it-IT"/>
            </a:defPPr>
            <a:lvl1pPr>
              <a:defRPr sz="2800">
                <a:solidFill>
                  <a:srgbClr val="C00000"/>
                </a:solidFill>
              </a:defRPr>
            </a:lvl1pPr>
          </a:lstStyle>
          <a:p>
            <a:r>
              <a:rPr lang="it-IT" altLang="it-IT" dirty="0"/>
              <a:t>③</a:t>
            </a:r>
          </a:p>
        </p:txBody>
      </p:sp>
      <p:cxnSp>
        <p:nvCxnSpPr>
          <p:cNvPr id="18" name="Connettore diritto 17">
            <a:extLst>
              <a:ext uri="{FF2B5EF4-FFF2-40B4-BE49-F238E27FC236}">
                <a16:creationId xmlns:a16="http://schemas.microsoft.com/office/drawing/2014/main" id="{31E8484A-5FE4-9D0A-C0A0-DF35DFA658EB}"/>
              </a:ext>
            </a:extLst>
          </p:cNvPr>
          <p:cNvCxnSpPr>
            <a:cxnSpLocks/>
          </p:cNvCxnSpPr>
          <p:nvPr/>
        </p:nvCxnSpPr>
        <p:spPr>
          <a:xfrm>
            <a:off x="2460195" y="5501892"/>
            <a:ext cx="9379379"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cxnSp>
        <p:nvCxnSpPr>
          <p:cNvPr id="19" name="Connettore diritto 18">
            <a:extLst>
              <a:ext uri="{FF2B5EF4-FFF2-40B4-BE49-F238E27FC236}">
                <a16:creationId xmlns:a16="http://schemas.microsoft.com/office/drawing/2014/main" id="{25573CAB-41E3-E6AF-8733-5559C483F15A}"/>
              </a:ext>
            </a:extLst>
          </p:cNvPr>
          <p:cNvCxnSpPr>
            <a:cxnSpLocks/>
          </p:cNvCxnSpPr>
          <p:nvPr/>
        </p:nvCxnSpPr>
        <p:spPr>
          <a:xfrm>
            <a:off x="2489623" y="3307771"/>
            <a:ext cx="494940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pic>
        <p:nvPicPr>
          <p:cNvPr id="22" name="Immagine 21">
            <a:extLst>
              <a:ext uri="{FF2B5EF4-FFF2-40B4-BE49-F238E27FC236}">
                <a16:creationId xmlns:a16="http://schemas.microsoft.com/office/drawing/2014/main" id="{34793071-B89B-D74B-0D80-03010124A6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0174" y="3381778"/>
            <a:ext cx="1383236" cy="2074854"/>
          </a:xfrm>
          <a:prstGeom prst="rect">
            <a:avLst/>
          </a:prstGeom>
        </p:spPr>
      </p:pic>
      <p:pic>
        <p:nvPicPr>
          <p:cNvPr id="24" name="Immagine 23">
            <a:extLst>
              <a:ext uri="{FF2B5EF4-FFF2-40B4-BE49-F238E27FC236}">
                <a16:creationId xmlns:a16="http://schemas.microsoft.com/office/drawing/2014/main" id="{01857D1F-D7AA-CCA5-FBC5-1F42701EDE4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4691036" y="3381597"/>
            <a:ext cx="1602878" cy="2046467"/>
          </a:xfrm>
          <a:prstGeom prst="rect">
            <a:avLst/>
          </a:prstGeom>
        </p:spPr>
      </p:pic>
      <p:pic>
        <p:nvPicPr>
          <p:cNvPr id="26" name="Immagine 25">
            <a:extLst>
              <a:ext uri="{FF2B5EF4-FFF2-40B4-BE49-F238E27FC236}">
                <a16:creationId xmlns:a16="http://schemas.microsoft.com/office/drawing/2014/main" id="{7F23C5D3-79BE-B2A9-18AE-43EF33C14E9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8765476" y="3355846"/>
            <a:ext cx="1800095" cy="2086602"/>
          </a:xfrm>
          <a:prstGeom prst="rect">
            <a:avLst/>
          </a:prstGeom>
        </p:spPr>
      </p:pic>
      <p:pic>
        <p:nvPicPr>
          <p:cNvPr id="28" name="Immagine 27">
            <a:extLst>
              <a:ext uri="{FF2B5EF4-FFF2-40B4-BE49-F238E27FC236}">
                <a16:creationId xmlns:a16="http://schemas.microsoft.com/office/drawing/2014/main" id="{AE05BF4A-3767-8376-DF58-7AF3E11AFFAF}"/>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7102475" y="3381597"/>
            <a:ext cx="1800095" cy="2086602"/>
          </a:xfrm>
          <a:prstGeom prst="rect">
            <a:avLst/>
          </a:prstGeom>
        </p:spPr>
      </p:pic>
      <p:cxnSp>
        <p:nvCxnSpPr>
          <p:cNvPr id="29" name="Connettore diritto 28">
            <a:extLst>
              <a:ext uri="{FF2B5EF4-FFF2-40B4-BE49-F238E27FC236}">
                <a16:creationId xmlns:a16="http://schemas.microsoft.com/office/drawing/2014/main" id="{7F171336-FF28-E03F-61CE-BEAC7B090337}"/>
              </a:ext>
            </a:extLst>
          </p:cNvPr>
          <p:cNvCxnSpPr>
            <a:cxnSpLocks/>
          </p:cNvCxnSpPr>
          <p:nvPr/>
        </p:nvCxnSpPr>
        <p:spPr>
          <a:xfrm>
            <a:off x="6743701" y="3381597"/>
            <a:ext cx="0" cy="2001407"/>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
        <p:nvSpPr>
          <p:cNvPr id="33" name="CasellaDiTesto 32">
            <a:extLst>
              <a:ext uri="{FF2B5EF4-FFF2-40B4-BE49-F238E27FC236}">
                <a16:creationId xmlns:a16="http://schemas.microsoft.com/office/drawing/2014/main" id="{80794ECE-C83A-ABCA-EAA2-AEE280833257}"/>
              </a:ext>
            </a:extLst>
          </p:cNvPr>
          <p:cNvSpPr txBox="1"/>
          <p:nvPr/>
        </p:nvSpPr>
        <p:spPr>
          <a:xfrm>
            <a:off x="6731853" y="3296402"/>
            <a:ext cx="647700" cy="523220"/>
          </a:xfrm>
          <a:prstGeom prst="rect">
            <a:avLst/>
          </a:prstGeom>
          <a:noFill/>
        </p:spPr>
        <p:txBody>
          <a:bodyPr wrap="square">
            <a:spAutoFit/>
          </a:bodyPr>
          <a:lstStyle>
            <a:defPPr>
              <a:defRPr lang="it-IT"/>
            </a:defPPr>
            <a:lvl1pPr>
              <a:defRPr sz="2800">
                <a:solidFill>
                  <a:srgbClr val="C00000"/>
                </a:solidFill>
              </a:defRPr>
            </a:lvl1pPr>
          </a:lstStyle>
          <a:p>
            <a:r>
              <a:rPr lang="it-IT" altLang="it-IT" dirty="0"/>
              <a:t>④</a:t>
            </a:r>
          </a:p>
        </p:txBody>
      </p:sp>
      <p:pic>
        <p:nvPicPr>
          <p:cNvPr id="35" name="Immagine 34">
            <a:extLst>
              <a:ext uri="{FF2B5EF4-FFF2-40B4-BE49-F238E27FC236}">
                <a16:creationId xmlns:a16="http://schemas.microsoft.com/office/drawing/2014/main" id="{A7F384D9-D063-888F-7AAE-EBF7B714F452}"/>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0586725" y="3517238"/>
            <a:ext cx="1064485" cy="1323825"/>
          </a:xfrm>
          <a:prstGeom prst="rect">
            <a:avLst/>
          </a:prstGeom>
        </p:spPr>
      </p:pic>
    </p:spTree>
    <p:extLst>
      <p:ext uri="{BB962C8B-B14F-4D97-AF65-F5344CB8AC3E}">
        <p14:creationId xmlns:p14="http://schemas.microsoft.com/office/powerpoint/2010/main" val="23673786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E99B6-5A76-D600-372E-DAEF96FE5AEC}"/>
            </a:ext>
          </a:extLst>
        </p:cNvPr>
        <p:cNvGrpSpPr/>
        <p:nvPr/>
      </p:nvGrpSpPr>
      <p:grpSpPr>
        <a:xfrm>
          <a:off x="0" y="0"/>
          <a:ext cx="0" cy="0"/>
          <a:chOff x="0" y="0"/>
          <a:chExt cx="0" cy="0"/>
        </a:xfrm>
      </p:grpSpPr>
      <p:grpSp>
        <p:nvGrpSpPr>
          <p:cNvPr id="14" name="Gruppo 13">
            <a:extLst>
              <a:ext uri="{FF2B5EF4-FFF2-40B4-BE49-F238E27FC236}">
                <a16:creationId xmlns:a16="http://schemas.microsoft.com/office/drawing/2014/main" id="{ACD54D65-CD48-9010-3A42-A3A964C8BA68}"/>
              </a:ext>
            </a:extLst>
          </p:cNvPr>
          <p:cNvGrpSpPr/>
          <p:nvPr/>
        </p:nvGrpSpPr>
        <p:grpSpPr>
          <a:xfrm>
            <a:off x="7719901" y="658992"/>
            <a:ext cx="4122939" cy="4478807"/>
            <a:chOff x="4754209" y="814113"/>
            <a:chExt cx="4122939" cy="4478807"/>
          </a:xfrm>
        </p:grpSpPr>
        <p:grpSp>
          <p:nvGrpSpPr>
            <p:cNvPr id="15" name="Gruppo 14">
              <a:extLst>
                <a:ext uri="{FF2B5EF4-FFF2-40B4-BE49-F238E27FC236}">
                  <a16:creationId xmlns:a16="http://schemas.microsoft.com/office/drawing/2014/main" id="{7B6AEDD0-BCDB-0CC5-D174-C64B8599B830}"/>
                </a:ext>
              </a:extLst>
            </p:cNvPr>
            <p:cNvGrpSpPr/>
            <p:nvPr/>
          </p:nvGrpSpPr>
          <p:grpSpPr>
            <a:xfrm>
              <a:off x="4754209" y="814113"/>
              <a:ext cx="3958508" cy="4478807"/>
              <a:chOff x="4754209" y="814113"/>
              <a:chExt cx="3958508" cy="4478807"/>
            </a:xfrm>
          </p:grpSpPr>
          <p:grpSp>
            <p:nvGrpSpPr>
              <p:cNvPr id="17" name="Gruppo 16">
                <a:extLst>
                  <a:ext uri="{FF2B5EF4-FFF2-40B4-BE49-F238E27FC236}">
                    <a16:creationId xmlns:a16="http://schemas.microsoft.com/office/drawing/2014/main" id="{F957FDF7-2504-595A-6EC0-421238AF5568}"/>
                  </a:ext>
                </a:extLst>
              </p:cNvPr>
              <p:cNvGrpSpPr/>
              <p:nvPr/>
            </p:nvGrpSpPr>
            <p:grpSpPr>
              <a:xfrm>
                <a:off x="4754209" y="814113"/>
                <a:ext cx="3958508" cy="4478807"/>
                <a:chOff x="4754209" y="814113"/>
                <a:chExt cx="3958508" cy="4478807"/>
              </a:xfrm>
            </p:grpSpPr>
            <p:pic>
              <p:nvPicPr>
                <p:cNvPr id="19" name="Immagine 18">
                  <a:extLst>
                    <a:ext uri="{FF2B5EF4-FFF2-40B4-BE49-F238E27FC236}">
                      <a16:creationId xmlns:a16="http://schemas.microsoft.com/office/drawing/2014/main" id="{1848E6B3-D9F4-757F-9C4E-FF1DDEA69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3166" y="2569277"/>
                  <a:ext cx="1752600" cy="1400175"/>
                </a:xfrm>
                <a:prstGeom prst="rect">
                  <a:avLst/>
                </a:prstGeom>
              </p:spPr>
            </p:pic>
            <p:pic>
              <p:nvPicPr>
                <p:cNvPr id="20" name="Immagine 19" descr="Disegno per ricamo a punto sole: giallo sole (download digitale)">
                  <a:extLst>
                    <a:ext uri="{FF2B5EF4-FFF2-40B4-BE49-F238E27FC236}">
                      <a16:creationId xmlns:a16="http://schemas.microsoft.com/office/drawing/2014/main" id="{DA132A5E-1571-DA9F-CCEA-F41F71F36E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5502" y="814113"/>
                  <a:ext cx="1677215" cy="1677215"/>
                </a:xfrm>
                <a:prstGeom prst="rect">
                  <a:avLst/>
                </a:prstGeom>
              </p:spPr>
            </p:pic>
            <p:sp>
              <p:nvSpPr>
                <p:cNvPr id="21" name="Freccia a destra 20">
                  <a:extLst>
                    <a:ext uri="{FF2B5EF4-FFF2-40B4-BE49-F238E27FC236}">
                      <a16:creationId xmlns:a16="http://schemas.microsoft.com/office/drawing/2014/main" id="{0E848429-E297-7274-D27B-2848EC3CDAE4}"/>
                    </a:ext>
                  </a:extLst>
                </p:cNvPr>
                <p:cNvSpPr/>
                <p:nvPr/>
              </p:nvSpPr>
              <p:spPr>
                <a:xfrm rot="7428347">
                  <a:off x="6721169" y="2234528"/>
                  <a:ext cx="847725" cy="504824"/>
                </a:xfrm>
                <a:prstGeom prst="rightArrow">
                  <a:avLst>
                    <a:gd name="adj1" fmla="val 50000"/>
                    <a:gd name="adj2" fmla="val 69231"/>
                  </a:avLst>
                </a:prstGeom>
                <a:solidFill>
                  <a:schemeClr val="accent4">
                    <a:alpha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CasellaDiTesto 21">
                  <a:extLst>
                    <a:ext uri="{FF2B5EF4-FFF2-40B4-BE49-F238E27FC236}">
                      <a16:creationId xmlns:a16="http://schemas.microsoft.com/office/drawing/2014/main" id="{1AA06985-18EB-94B2-5A13-D5E1378B93A3}"/>
                    </a:ext>
                  </a:extLst>
                </p:cNvPr>
                <p:cNvSpPr txBox="1"/>
                <p:nvPr/>
              </p:nvSpPr>
              <p:spPr>
                <a:xfrm>
                  <a:off x="7207177" y="2330714"/>
                  <a:ext cx="1095375" cy="584775"/>
                </a:xfrm>
                <a:prstGeom prst="rect">
                  <a:avLst/>
                </a:prstGeom>
                <a:noFill/>
              </p:spPr>
              <p:txBody>
                <a:bodyPr wrap="square" rtlCol="0">
                  <a:spAutoFit/>
                </a:bodyPr>
                <a:lstStyle/>
                <a:p>
                  <a:pPr algn="ctr"/>
                  <a:r>
                    <a:rPr lang="it-IT" sz="1600" b="1" dirty="0">
                      <a:latin typeface="Arial Narrow" panose="020B0606020202030204" pitchFamily="34" charset="0"/>
                    </a:rPr>
                    <a:t>ENERGIA SOLARE</a:t>
                  </a:r>
                </a:p>
              </p:txBody>
            </p:sp>
            <p:sp>
              <p:nvSpPr>
                <p:cNvPr id="23" name="Freccia a destra 22">
                  <a:extLst>
                    <a:ext uri="{FF2B5EF4-FFF2-40B4-BE49-F238E27FC236}">
                      <a16:creationId xmlns:a16="http://schemas.microsoft.com/office/drawing/2014/main" id="{1A9924E9-9516-5D4A-D5AD-BCE1BC4A70C4}"/>
                    </a:ext>
                  </a:extLst>
                </p:cNvPr>
                <p:cNvSpPr/>
                <p:nvPr/>
              </p:nvSpPr>
              <p:spPr>
                <a:xfrm rot="6335043">
                  <a:off x="6700432" y="4089352"/>
                  <a:ext cx="847725" cy="504824"/>
                </a:xfrm>
                <a:prstGeom prst="rightArrow">
                  <a:avLst>
                    <a:gd name="adj1" fmla="val 50000"/>
                    <a:gd name="adj2" fmla="val 69231"/>
                  </a:avLst>
                </a:prstGeom>
                <a:solidFill>
                  <a:schemeClr val="accent5">
                    <a:lumMod val="40000"/>
                    <a:lumOff val="60000"/>
                    <a:alpha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Freccia a destra 23">
                  <a:extLst>
                    <a:ext uri="{FF2B5EF4-FFF2-40B4-BE49-F238E27FC236}">
                      <a16:creationId xmlns:a16="http://schemas.microsoft.com/office/drawing/2014/main" id="{FCABE03F-6982-188F-82B0-A123EC27C0D7}"/>
                    </a:ext>
                  </a:extLst>
                </p:cNvPr>
                <p:cNvSpPr/>
                <p:nvPr/>
              </p:nvSpPr>
              <p:spPr>
                <a:xfrm rot="4948543">
                  <a:off x="5895732" y="2063083"/>
                  <a:ext cx="847725" cy="504824"/>
                </a:xfrm>
                <a:prstGeom prst="rightArrow">
                  <a:avLst>
                    <a:gd name="adj1" fmla="val 50000"/>
                    <a:gd name="adj2" fmla="val 69231"/>
                  </a:avLst>
                </a:prstGeom>
                <a:solidFill>
                  <a:schemeClr val="accent4">
                    <a:alpha val="75000"/>
                  </a:schemeClr>
                </a:solidFill>
                <a:ln>
                  <a:solidFill>
                    <a:srgbClr val="FF0000"/>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Freccia a destra 24">
                  <a:extLst>
                    <a:ext uri="{FF2B5EF4-FFF2-40B4-BE49-F238E27FC236}">
                      <a16:creationId xmlns:a16="http://schemas.microsoft.com/office/drawing/2014/main" id="{ED88EE4D-EA8C-D155-5BCD-B0F322149B24}"/>
                    </a:ext>
                  </a:extLst>
                </p:cNvPr>
                <p:cNvSpPr/>
                <p:nvPr/>
              </p:nvSpPr>
              <p:spPr>
                <a:xfrm rot="13503711">
                  <a:off x="7352265" y="3891341"/>
                  <a:ext cx="847725" cy="504824"/>
                </a:xfrm>
                <a:prstGeom prst="rightArrow">
                  <a:avLst>
                    <a:gd name="adj1" fmla="val 50000"/>
                    <a:gd name="adj2" fmla="val 69231"/>
                  </a:avLst>
                </a:prstGeom>
                <a:solidFill>
                  <a:schemeClr val="accent4">
                    <a:alpha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CasellaDiTesto 25">
                  <a:extLst>
                    <a:ext uri="{FF2B5EF4-FFF2-40B4-BE49-F238E27FC236}">
                      <a16:creationId xmlns:a16="http://schemas.microsoft.com/office/drawing/2014/main" id="{D29E150F-1E55-9B9C-5400-A2D481CFD4E8}"/>
                    </a:ext>
                  </a:extLst>
                </p:cNvPr>
                <p:cNvSpPr txBox="1"/>
                <p:nvPr/>
              </p:nvSpPr>
              <p:spPr>
                <a:xfrm>
                  <a:off x="6031853" y="4708145"/>
                  <a:ext cx="1752600" cy="584775"/>
                </a:xfrm>
                <a:prstGeom prst="rect">
                  <a:avLst/>
                </a:prstGeom>
                <a:noFill/>
              </p:spPr>
              <p:txBody>
                <a:bodyPr wrap="square" rtlCol="0">
                  <a:spAutoFit/>
                </a:bodyPr>
                <a:lstStyle/>
                <a:p>
                  <a:pPr algn="ctr"/>
                  <a:r>
                    <a:rPr lang="it-IT" sz="1600" b="1" dirty="0">
                      <a:latin typeface="Arial Narrow" panose="020B0606020202030204" pitchFamily="34" charset="0"/>
                    </a:rPr>
                    <a:t>MONOSACCARIDI</a:t>
                  </a:r>
                </a:p>
                <a:p>
                  <a:pPr algn="ctr"/>
                  <a:r>
                    <a:rPr lang="it-IT" sz="1600" b="1" dirty="0">
                      <a:latin typeface="Arial Narrow" panose="020B0606020202030204" pitchFamily="34" charset="0"/>
                    </a:rPr>
                    <a:t>(C</a:t>
                  </a:r>
                  <a:r>
                    <a:rPr lang="it-IT" sz="1600" b="1" baseline="-25000" dirty="0">
                      <a:latin typeface="Arial Narrow" panose="020B0606020202030204" pitchFamily="34" charset="0"/>
                    </a:rPr>
                    <a:t>n</a:t>
                  </a:r>
                  <a:r>
                    <a:rPr lang="it-IT" sz="1600" b="1" dirty="0">
                      <a:latin typeface="Arial Narrow" panose="020B0606020202030204" pitchFamily="34" charset="0"/>
                    </a:rPr>
                    <a:t>H</a:t>
                  </a:r>
                  <a:r>
                    <a:rPr lang="it-IT" sz="1600" b="1" baseline="-25000" dirty="0">
                      <a:latin typeface="Arial Narrow" panose="020B0606020202030204" pitchFamily="34" charset="0"/>
                    </a:rPr>
                    <a:t>2n</a:t>
                  </a:r>
                  <a:r>
                    <a:rPr lang="it-IT" sz="1600" b="1" dirty="0">
                      <a:latin typeface="Arial Narrow" panose="020B0606020202030204" pitchFamily="34" charset="0"/>
                    </a:rPr>
                    <a:t>O</a:t>
                  </a:r>
                  <a:r>
                    <a:rPr lang="it-IT" sz="1600" b="1" baseline="-25000" dirty="0">
                      <a:latin typeface="Arial Narrow" panose="020B0606020202030204" pitchFamily="34" charset="0"/>
                    </a:rPr>
                    <a:t>n</a:t>
                  </a:r>
                  <a:r>
                    <a:rPr lang="it-IT" sz="1600" b="1" dirty="0">
                      <a:latin typeface="Arial Narrow" panose="020B0606020202030204" pitchFamily="34" charset="0"/>
                    </a:rPr>
                    <a:t>)</a:t>
                  </a:r>
                </a:p>
              </p:txBody>
            </p:sp>
            <p:sp>
              <p:nvSpPr>
                <p:cNvPr id="27" name="CasellaDiTesto 26">
                  <a:extLst>
                    <a:ext uri="{FF2B5EF4-FFF2-40B4-BE49-F238E27FC236}">
                      <a16:creationId xmlns:a16="http://schemas.microsoft.com/office/drawing/2014/main" id="{E76ADAF1-5D45-B0AE-CFD1-8D5217303A1A}"/>
                    </a:ext>
                  </a:extLst>
                </p:cNvPr>
                <p:cNvSpPr txBox="1"/>
                <p:nvPr/>
              </p:nvSpPr>
              <p:spPr>
                <a:xfrm>
                  <a:off x="5643985" y="1081671"/>
                  <a:ext cx="1227500" cy="830997"/>
                </a:xfrm>
                <a:prstGeom prst="rect">
                  <a:avLst/>
                </a:prstGeom>
                <a:noFill/>
              </p:spPr>
              <p:txBody>
                <a:bodyPr wrap="square" rtlCol="0">
                  <a:spAutoFit/>
                </a:bodyPr>
                <a:lstStyle/>
                <a:p>
                  <a:pPr algn="ctr"/>
                  <a:r>
                    <a:rPr lang="it-IT" sz="1600" b="1" dirty="0">
                      <a:latin typeface="Arial Narrow" panose="020B0606020202030204" pitchFamily="34" charset="0"/>
                    </a:rPr>
                    <a:t>ANIDRIDE CARBONICA (CO</a:t>
                  </a:r>
                  <a:r>
                    <a:rPr lang="it-IT" sz="1600" b="1" baseline="-25000" dirty="0">
                      <a:latin typeface="Arial Narrow" panose="020B0606020202030204" pitchFamily="34" charset="0"/>
                    </a:rPr>
                    <a:t>2</a:t>
                  </a:r>
                  <a:r>
                    <a:rPr lang="it-IT" sz="1600" b="1" dirty="0">
                      <a:latin typeface="Arial Narrow" panose="020B0606020202030204" pitchFamily="34" charset="0"/>
                    </a:rPr>
                    <a:t>)</a:t>
                  </a:r>
                </a:p>
              </p:txBody>
            </p:sp>
            <p:sp>
              <p:nvSpPr>
                <p:cNvPr id="28" name="CasellaDiTesto 27">
                  <a:extLst>
                    <a:ext uri="{FF2B5EF4-FFF2-40B4-BE49-F238E27FC236}">
                      <a16:creationId xmlns:a16="http://schemas.microsoft.com/office/drawing/2014/main" id="{E20A7FAB-33D0-1E63-0471-16760536696D}"/>
                    </a:ext>
                  </a:extLst>
                </p:cNvPr>
                <p:cNvSpPr txBox="1"/>
                <p:nvPr/>
              </p:nvSpPr>
              <p:spPr>
                <a:xfrm>
                  <a:off x="4754209" y="2560372"/>
                  <a:ext cx="1095375" cy="584775"/>
                </a:xfrm>
                <a:prstGeom prst="rect">
                  <a:avLst/>
                </a:prstGeom>
                <a:noFill/>
              </p:spPr>
              <p:txBody>
                <a:bodyPr wrap="square" rtlCol="0">
                  <a:spAutoFit/>
                </a:bodyPr>
                <a:lstStyle/>
                <a:p>
                  <a:pPr algn="ctr"/>
                  <a:r>
                    <a:rPr lang="it-IT" sz="1600" b="1" dirty="0">
                      <a:latin typeface="Arial Narrow" panose="020B0606020202030204" pitchFamily="34" charset="0"/>
                    </a:rPr>
                    <a:t>OSSIGENO (O</a:t>
                  </a:r>
                  <a:r>
                    <a:rPr lang="it-IT" sz="1600" b="1" baseline="-25000" dirty="0">
                      <a:latin typeface="Arial Narrow" panose="020B0606020202030204" pitchFamily="34" charset="0"/>
                    </a:rPr>
                    <a:t>2</a:t>
                  </a:r>
                  <a:r>
                    <a:rPr lang="it-IT" sz="1600" b="1" dirty="0">
                      <a:latin typeface="Arial Narrow" panose="020B0606020202030204" pitchFamily="34" charset="0"/>
                    </a:rPr>
                    <a:t>)</a:t>
                  </a:r>
                </a:p>
              </p:txBody>
            </p:sp>
          </p:grpSp>
          <p:sp>
            <p:nvSpPr>
              <p:cNvPr id="18" name="Freccia a destra 17">
                <a:extLst>
                  <a:ext uri="{FF2B5EF4-FFF2-40B4-BE49-F238E27FC236}">
                    <a16:creationId xmlns:a16="http://schemas.microsoft.com/office/drawing/2014/main" id="{CE79FA85-16B7-FD9B-8924-6CAF7AD11EA7}"/>
                  </a:ext>
                </a:extLst>
              </p:cNvPr>
              <p:cNvSpPr/>
              <p:nvPr/>
            </p:nvSpPr>
            <p:spPr>
              <a:xfrm rot="11279596">
                <a:off x="5535414" y="2867687"/>
                <a:ext cx="847725" cy="504824"/>
              </a:xfrm>
              <a:prstGeom prst="rightArrow">
                <a:avLst>
                  <a:gd name="adj1" fmla="val 50000"/>
                  <a:gd name="adj2" fmla="val 69231"/>
                </a:avLst>
              </a:prstGeom>
              <a:solidFill>
                <a:schemeClr val="accent5">
                  <a:lumMod val="40000"/>
                  <a:lumOff val="60000"/>
                  <a:alpha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6" name="CasellaDiTesto 15">
              <a:extLst>
                <a:ext uri="{FF2B5EF4-FFF2-40B4-BE49-F238E27FC236}">
                  <a16:creationId xmlns:a16="http://schemas.microsoft.com/office/drawing/2014/main" id="{7F3CCD05-3BEB-17E9-AD0B-15589C888172}"/>
                </a:ext>
              </a:extLst>
            </p:cNvPr>
            <p:cNvSpPr txBox="1"/>
            <p:nvPr/>
          </p:nvSpPr>
          <p:spPr>
            <a:xfrm>
              <a:off x="7781773" y="4396143"/>
              <a:ext cx="1095375" cy="584775"/>
            </a:xfrm>
            <a:prstGeom prst="rect">
              <a:avLst/>
            </a:prstGeom>
            <a:noFill/>
          </p:spPr>
          <p:txBody>
            <a:bodyPr wrap="square" rtlCol="0">
              <a:spAutoFit/>
            </a:bodyPr>
            <a:lstStyle/>
            <a:p>
              <a:pPr algn="ctr"/>
              <a:r>
                <a:rPr lang="it-IT" sz="1600" b="1" dirty="0">
                  <a:latin typeface="Arial Narrow" panose="020B0606020202030204" pitchFamily="34" charset="0"/>
                </a:rPr>
                <a:t>ACQUA</a:t>
              </a:r>
            </a:p>
            <a:p>
              <a:pPr algn="ctr"/>
              <a:r>
                <a:rPr lang="it-IT" sz="1600" b="1" dirty="0">
                  <a:latin typeface="Arial Narrow" panose="020B0606020202030204" pitchFamily="34" charset="0"/>
                </a:rPr>
                <a:t>(H</a:t>
              </a:r>
              <a:r>
                <a:rPr lang="it-IT" sz="1600" b="1" baseline="-25000" dirty="0">
                  <a:latin typeface="Arial Narrow" panose="020B0606020202030204" pitchFamily="34" charset="0"/>
                </a:rPr>
                <a:t>2</a:t>
              </a:r>
              <a:r>
                <a:rPr lang="it-IT" sz="1600" b="1" dirty="0">
                  <a:latin typeface="Arial Narrow" panose="020B0606020202030204" pitchFamily="34" charset="0"/>
                </a:rPr>
                <a:t>O)</a:t>
              </a:r>
            </a:p>
          </p:txBody>
        </p:sp>
      </p:grpSp>
      <p:sp>
        <p:nvSpPr>
          <p:cNvPr id="6" name="Titolo 5">
            <a:extLst>
              <a:ext uri="{FF2B5EF4-FFF2-40B4-BE49-F238E27FC236}">
                <a16:creationId xmlns:a16="http://schemas.microsoft.com/office/drawing/2014/main" id="{A60BD78E-9E6A-097A-A727-A7BE61D721D5}"/>
              </a:ext>
            </a:extLst>
          </p:cNvPr>
          <p:cNvSpPr>
            <a:spLocks noGrp="1"/>
          </p:cNvSpPr>
          <p:nvPr>
            <p:ph type="title"/>
          </p:nvPr>
        </p:nvSpPr>
        <p:spPr>
          <a:xfrm>
            <a:off x="371475" y="133313"/>
            <a:ext cx="11365451" cy="633408"/>
          </a:xfrm>
          <a:solidFill>
            <a:srgbClr val="FFFFFF">
              <a:alpha val="59999"/>
            </a:srgbClr>
          </a:solidFill>
        </p:spPr>
        <p:txBody>
          <a:bodyPr/>
          <a:lstStyle/>
          <a:p>
            <a:r>
              <a:rPr kumimoji="1" lang="it-IT" i="1" dirty="0">
                <a:solidFill>
                  <a:srgbClr val="B80000"/>
                </a:solidFill>
                <a:latin typeface="Franklin Gothic Medium Cond" panose="020B0606030402020204" pitchFamily="34" charset="0"/>
                <a:ea typeface="GungsuhChe" panose="02030609000101010101" pitchFamily="49" charset="-127"/>
              </a:rPr>
              <a:t>Effetti della temperatura e della siccità sulle foreste</a:t>
            </a:r>
          </a:p>
        </p:txBody>
      </p:sp>
      <p:sp>
        <p:nvSpPr>
          <p:cNvPr id="32" name="CasellaDiTesto 31">
            <a:extLst>
              <a:ext uri="{FF2B5EF4-FFF2-40B4-BE49-F238E27FC236}">
                <a16:creationId xmlns:a16="http://schemas.microsoft.com/office/drawing/2014/main" id="{6865D115-3389-4C6C-4DBE-512A7B74B2A3}"/>
              </a:ext>
            </a:extLst>
          </p:cNvPr>
          <p:cNvSpPr txBox="1"/>
          <p:nvPr/>
        </p:nvSpPr>
        <p:spPr>
          <a:xfrm>
            <a:off x="490659" y="865983"/>
            <a:ext cx="6980268" cy="4524315"/>
          </a:xfrm>
          <a:prstGeom prst="rect">
            <a:avLst/>
          </a:prstGeom>
          <a:solidFill>
            <a:schemeClr val="accent6">
              <a:lumMod val="60000"/>
              <a:lumOff val="40000"/>
            </a:schemeClr>
          </a:solidFill>
        </p:spPr>
        <p:txBody>
          <a:bodyPr wrap="square">
            <a:spAutoFit/>
          </a:bodyPr>
          <a:lstStyle>
            <a:defPPr>
              <a:defRPr lang="it-IT"/>
            </a:defPPr>
            <a:lvl1pPr marL="180975" indent="-180975" algn="just">
              <a:buFont typeface="Wingdings" panose="05000000000000000000" pitchFamily="2" charset="2"/>
              <a:buChar char="§"/>
              <a:defRPr sz="2000"/>
            </a:lvl1pPr>
          </a:lstStyle>
          <a:p>
            <a:pPr marL="0" indent="0">
              <a:buNone/>
            </a:pPr>
            <a:r>
              <a:rPr lang="it-IT" sz="2400" dirty="0"/>
              <a:t>La fotosintesi e la respirazione cellulare rispondono al calore in modi completamente diversi:</a:t>
            </a:r>
          </a:p>
          <a:p>
            <a:r>
              <a:rPr lang="it-IT" sz="2400" dirty="0"/>
              <a:t>La </a:t>
            </a:r>
            <a:r>
              <a:rPr lang="it-IT" sz="2400" b="1" dirty="0"/>
              <a:t>fotosintesi</a:t>
            </a:r>
            <a:r>
              <a:rPr lang="it-IT" sz="2400" dirty="0"/>
              <a:t> è un processo altamente sensibile: gli alberi iniziano a perdere efficienza fotosintetica sopra i </a:t>
            </a:r>
            <a:r>
              <a:rPr lang="it-IT" sz="2400" b="1" i="1" dirty="0"/>
              <a:t>30°C</a:t>
            </a:r>
            <a:r>
              <a:rPr lang="it-IT" sz="2400" dirty="0"/>
              <a:t>, subendo un vero e proprio crollo biochimico superati i </a:t>
            </a:r>
            <a:r>
              <a:rPr lang="it-IT" sz="2400" b="1" i="1" dirty="0"/>
              <a:t>40°C</a:t>
            </a:r>
            <a:r>
              <a:rPr lang="it-IT" sz="2400" dirty="0"/>
              <a:t>. </a:t>
            </a:r>
          </a:p>
          <a:p>
            <a:r>
              <a:rPr lang="it-IT" sz="2400" dirty="0"/>
              <a:t>La </a:t>
            </a:r>
            <a:r>
              <a:rPr lang="it-IT" sz="2400" b="1" dirty="0"/>
              <a:t>respirazione cellulare </a:t>
            </a:r>
            <a:r>
              <a:rPr lang="it-IT" sz="2400" dirty="0"/>
              <a:t>ha una tolleranza termica molto più alta: continua a crescere in modo quasi esponenziale all'aumentare della temperatura fino a circa </a:t>
            </a:r>
            <a:r>
              <a:rPr lang="it-IT" sz="2400" b="1" i="1" dirty="0"/>
              <a:t>45-50°C</a:t>
            </a:r>
            <a:r>
              <a:rPr lang="it-IT" sz="2400" dirty="0"/>
              <a:t>, poiché le cellule richiedono sempre più energia interna per tentare di riparare i danni cellulari in corso.</a:t>
            </a:r>
          </a:p>
        </p:txBody>
      </p:sp>
      <p:cxnSp>
        <p:nvCxnSpPr>
          <p:cNvPr id="33" name="Connettore diritto 32">
            <a:extLst>
              <a:ext uri="{FF2B5EF4-FFF2-40B4-BE49-F238E27FC236}">
                <a16:creationId xmlns:a16="http://schemas.microsoft.com/office/drawing/2014/main" id="{DBE17896-C831-ADC3-40A0-1401CCFEBEF3}"/>
              </a:ext>
            </a:extLst>
          </p:cNvPr>
          <p:cNvCxnSpPr/>
          <p:nvPr/>
        </p:nvCxnSpPr>
        <p:spPr>
          <a:xfrm>
            <a:off x="490659" y="766721"/>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cxnSp>
        <p:nvCxnSpPr>
          <p:cNvPr id="41" name="Connettore diritto 40">
            <a:extLst>
              <a:ext uri="{FF2B5EF4-FFF2-40B4-BE49-F238E27FC236}">
                <a16:creationId xmlns:a16="http://schemas.microsoft.com/office/drawing/2014/main" id="{15BEC258-C344-3A3C-E6DF-57ACEA0BB116}"/>
              </a:ext>
            </a:extLst>
          </p:cNvPr>
          <p:cNvCxnSpPr>
            <a:cxnSpLocks/>
          </p:cNvCxnSpPr>
          <p:nvPr/>
        </p:nvCxnSpPr>
        <p:spPr>
          <a:xfrm>
            <a:off x="7638026" y="5216896"/>
            <a:ext cx="4204814"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pic>
        <p:nvPicPr>
          <p:cNvPr id="45" name="Immagine 44">
            <a:extLst>
              <a:ext uri="{FF2B5EF4-FFF2-40B4-BE49-F238E27FC236}">
                <a16:creationId xmlns:a16="http://schemas.microsoft.com/office/drawing/2014/main" id="{852EBC88-363F-1F9A-143F-2D295F5825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9817" y="5211755"/>
            <a:ext cx="4729206" cy="1192195"/>
          </a:xfrm>
          <a:prstGeom prst="rect">
            <a:avLst/>
          </a:prstGeom>
        </p:spPr>
      </p:pic>
    </p:spTree>
    <p:extLst>
      <p:ext uri="{BB962C8B-B14F-4D97-AF65-F5344CB8AC3E}">
        <p14:creationId xmlns:p14="http://schemas.microsoft.com/office/powerpoint/2010/main" val="214314270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6877D55-EC9D-78AF-51C6-A36F14116589}"/>
              </a:ext>
            </a:extLst>
          </p:cNvPr>
          <p:cNvSpPr txBox="1"/>
          <p:nvPr/>
        </p:nvSpPr>
        <p:spPr>
          <a:xfrm>
            <a:off x="490659" y="824832"/>
            <a:ext cx="7586540" cy="4093428"/>
          </a:xfrm>
          <a:prstGeom prst="rect">
            <a:avLst/>
          </a:prstGeom>
          <a:solidFill>
            <a:schemeClr val="accent6">
              <a:lumMod val="60000"/>
              <a:lumOff val="40000"/>
            </a:schemeClr>
          </a:solidFill>
        </p:spPr>
        <p:txBody>
          <a:bodyPr wrap="square">
            <a:spAutoFit/>
          </a:bodyPr>
          <a:lstStyle/>
          <a:p>
            <a:pPr marL="180975" indent="-180975" algn="just">
              <a:buFont typeface="Wingdings" panose="05000000000000000000" pitchFamily="2" charset="2"/>
              <a:buChar char="§"/>
            </a:pPr>
            <a:r>
              <a:rPr lang="it-IT" sz="2000" dirty="0"/>
              <a:t>Elevate temperature e situazioni di stress idrico portano l’albero a chiudere gli stomi fogliari per ridurre le perdite d’acqua, ma in condizioni particolarmente severe aumenta la «conduttanza cuticolare», cioè la perdita d’acqua dalla cuticola fogliare, al fine di raffreddare la chioma.</a:t>
            </a:r>
          </a:p>
          <a:p>
            <a:pPr marL="180975" indent="-180975" algn="just">
              <a:buFont typeface="Wingdings" panose="05000000000000000000" pitchFamily="2" charset="2"/>
              <a:buChar char="§"/>
            </a:pPr>
            <a:r>
              <a:rPr lang="it-IT" sz="2000" dirty="0"/>
              <a:t>A temperature superiori a 30 gradi, aumenta la perdita di acqua in tutte le specie arboree indagate, mentre diminuisce l'assorbimento di CO₂. </a:t>
            </a:r>
          </a:p>
          <a:p>
            <a:pPr marL="180975" indent="-180975" algn="just">
              <a:buFont typeface="Wingdings" panose="05000000000000000000" pitchFamily="2" charset="2"/>
              <a:buChar char="§"/>
            </a:pPr>
            <a:r>
              <a:rPr lang="it-IT" sz="2000" dirty="0"/>
              <a:t>Quando le temperature superano i 40°C, la respirazione cellulare supera la fotosintesi. Gli alberi cessano di essere assorbitori di carbonio (</a:t>
            </a:r>
            <a:r>
              <a:rPr lang="it-IT" sz="2000" i="1" dirty="0"/>
              <a:t>carbon </a:t>
            </a:r>
            <a:r>
              <a:rPr lang="it-IT" sz="2000" i="1" dirty="0" err="1"/>
              <a:t>sink</a:t>
            </a:r>
            <a:r>
              <a:rPr lang="it-IT" sz="2000" dirty="0"/>
              <a:t>) e iniziano a rilasciarlo nell'atmosfera.</a:t>
            </a:r>
          </a:p>
          <a:p>
            <a:pPr marL="180975" indent="-180975" algn="just">
              <a:buFont typeface="Wingdings" panose="05000000000000000000" pitchFamily="2" charset="2"/>
              <a:buChar char="§"/>
            </a:pPr>
            <a:r>
              <a:rPr lang="it-IT" sz="2000" dirty="0"/>
              <a:t>Le foreste di latifoglie (es. querce e pioppi) mostrano la massima sensibilità termica rispetto ad altri tipi di vegetazione.</a:t>
            </a:r>
          </a:p>
        </p:txBody>
      </p:sp>
      <p:sp>
        <p:nvSpPr>
          <p:cNvPr id="6" name="Titolo 5">
            <a:extLst>
              <a:ext uri="{FF2B5EF4-FFF2-40B4-BE49-F238E27FC236}">
                <a16:creationId xmlns:a16="http://schemas.microsoft.com/office/drawing/2014/main" id="{2868F40F-CC46-D54D-9403-2573ABB7CE62}"/>
              </a:ext>
            </a:extLst>
          </p:cNvPr>
          <p:cNvSpPr>
            <a:spLocks noGrp="1"/>
          </p:cNvSpPr>
          <p:nvPr>
            <p:ph type="title"/>
          </p:nvPr>
        </p:nvSpPr>
        <p:spPr>
          <a:xfrm>
            <a:off x="371475" y="133313"/>
            <a:ext cx="11365451" cy="633408"/>
          </a:xfrm>
          <a:solidFill>
            <a:srgbClr val="FFFFFF">
              <a:alpha val="59999"/>
            </a:srgbClr>
          </a:solidFill>
        </p:spPr>
        <p:txBody>
          <a:bodyPr/>
          <a:lstStyle/>
          <a:p>
            <a:r>
              <a:rPr kumimoji="1" lang="it-IT" i="1" dirty="0">
                <a:solidFill>
                  <a:srgbClr val="B80000"/>
                </a:solidFill>
                <a:latin typeface="Franklin Gothic Medium Cond" panose="020B0606030402020204" pitchFamily="34" charset="0"/>
                <a:ea typeface="GungsuhChe" panose="02030609000101010101" pitchFamily="49" charset="-127"/>
              </a:rPr>
              <a:t>Effetti della temperatura e della siccità sulle foreste</a:t>
            </a:r>
          </a:p>
        </p:txBody>
      </p:sp>
      <p:pic>
        <p:nvPicPr>
          <p:cNvPr id="8" name="Immagine 7" descr="Details are in the caption following the image">
            <a:extLst>
              <a:ext uri="{FF2B5EF4-FFF2-40B4-BE49-F238E27FC236}">
                <a16:creationId xmlns:a16="http://schemas.microsoft.com/office/drawing/2014/main" id="{A7AE5AFE-74CF-557B-46F5-5457680B18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0349" y="1032063"/>
            <a:ext cx="3699129" cy="4572009"/>
          </a:xfrm>
          <a:prstGeom prst="rect">
            <a:avLst/>
          </a:prstGeom>
        </p:spPr>
      </p:pic>
      <p:sp>
        <p:nvSpPr>
          <p:cNvPr id="10" name="TextShape 2">
            <a:extLst>
              <a:ext uri="{FF2B5EF4-FFF2-40B4-BE49-F238E27FC236}">
                <a16:creationId xmlns:a16="http://schemas.microsoft.com/office/drawing/2014/main" id="{38DF55BF-6B62-D21F-10A5-A80DE2603458}"/>
              </a:ext>
            </a:extLst>
          </p:cNvPr>
          <p:cNvSpPr txBox="1">
            <a:spLocks/>
          </p:cNvSpPr>
          <p:nvPr/>
        </p:nvSpPr>
        <p:spPr>
          <a:xfrm>
            <a:off x="8077199" y="5639307"/>
            <a:ext cx="3689226" cy="460211"/>
          </a:xfrm>
          <a:prstGeom prst="rect">
            <a:avLst/>
          </a:prstGeom>
          <a:noFill/>
          <a:ln>
            <a:noFill/>
          </a:ln>
        </p:spPr>
        <p:txBody>
          <a:bodyPr wrap="square" lIns="90000" tIns="45000" rIns="90000" bIns="45000">
            <a:spAutoFit/>
          </a:bodyPr>
          <a:lstStyle/>
          <a:p>
            <a:pPr algn="ctr"/>
            <a:r>
              <a:rPr lang="en-US" sz="1200" i="1" dirty="0">
                <a:latin typeface="Arial Nova Cond Light" panose="020B0306020202020204" pitchFamily="34" charset="0"/>
              </a:rPr>
              <a:t>New Phytologist, Volume: 245, Issue: 5, Pages: 1911-1923, First published: 14 December 2024, DOI: (10.1111/nph.20346) </a:t>
            </a:r>
          </a:p>
        </p:txBody>
      </p:sp>
      <p:sp>
        <p:nvSpPr>
          <p:cNvPr id="12" name="CasellaDiTesto 11">
            <a:extLst>
              <a:ext uri="{FF2B5EF4-FFF2-40B4-BE49-F238E27FC236}">
                <a16:creationId xmlns:a16="http://schemas.microsoft.com/office/drawing/2014/main" id="{3B581EB6-7F78-8D37-598E-5E41B5A9538C}"/>
              </a:ext>
            </a:extLst>
          </p:cNvPr>
          <p:cNvSpPr txBox="1"/>
          <p:nvPr/>
        </p:nvSpPr>
        <p:spPr>
          <a:xfrm>
            <a:off x="490660" y="4957652"/>
            <a:ext cx="7586539" cy="1384995"/>
          </a:xfrm>
          <a:prstGeom prst="rect">
            <a:avLst/>
          </a:prstGeom>
          <a:noFill/>
        </p:spPr>
        <p:txBody>
          <a:bodyPr wrap="square">
            <a:spAutoFit/>
          </a:bodyPr>
          <a:lstStyle/>
          <a:p>
            <a:pPr marL="85725" indent="-85725" algn="just">
              <a:buFont typeface="Wingdings" panose="05000000000000000000" pitchFamily="2" charset="2"/>
              <a:buChar char="§"/>
            </a:pPr>
            <a:r>
              <a:rPr lang="en-US" sz="1200" dirty="0" err="1">
                <a:latin typeface="Arial Nova Cond Light" panose="020B0306020202020204" pitchFamily="34" charset="0"/>
              </a:rPr>
              <a:t>Rennenberg</a:t>
            </a:r>
            <a:r>
              <a:rPr lang="en-US" sz="1200" dirty="0">
                <a:latin typeface="Arial Nova Cond Light" panose="020B0306020202020204" pitchFamily="34" charset="0"/>
              </a:rPr>
              <a:t>, H., Loreto, F., Polle, A., Brilli, F., Fares, S., Beniwal, R.S. and Gessler, A. (2006), </a:t>
            </a:r>
            <a:r>
              <a:rPr lang="en-US" sz="1200" i="1" dirty="0">
                <a:latin typeface="Arial Nova Cond Light" panose="020B0306020202020204" pitchFamily="34" charset="0"/>
              </a:rPr>
              <a:t>Physiological Responses of Forest Trees to Heat and Drought.</a:t>
            </a:r>
            <a:r>
              <a:rPr lang="en-US" sz="1200" dirty="0">
                <a:latin typeface="Arial Nova Cond Light" panose="020B0306020202020204" pitchFamily="34" charset="0"/>
              </a:rPr>
              <a:t> Plant Biology, 8: 556-571. https://doi.org/10.1055/s-2006-924084</a:t>
            </a:r>
            <a:endParaRPr lang="it-IT" sz="1200" i="1" dirty="0">
              <a:latin typeface="Arial Nova Cond Light" panose="020B0306020202020204" pitchFamily="34" charset="0"/>
            </a:endParaRPr>
          </a:p>
          <a:p>
            <a:pPr marL="85725" indent="-85725" algn="just">
              <a:buFont typeface="Wingdings" panose="05000000000000000000" pitchFamily="2" charset="2"/>
              <a:buChar char="§"/>
            </a:pPr>
            <a:r>
              <a:rPr lang="it-IT" sz="1200" dirty="0">
                <a:latin typeface="Arial Nova Cond Light" panose="020B0306020202020204" pitchFamily="34" charset="0"/>
              </a:rPr>
              <a:t>Diao, H., </a:t>
            </a:r>
            <a:r>
              <a:rPr lang="it-IT" sz="1200" dirty="0" err="1">
                <a:latin typeface="Arial Nova Cond Light" panose="020B0306020202020204" pitchFamily="34" charset="0"/>
              </a:rPr>
              <a:t>Cernusak</a:t>
            </a:r>
            <a:r>
              <a:rPr lang="it-IT" sz="1200" dirty="0">
                <a:latin typeface="Arial Nova Cond Light" panose="020B0306020202020204" pitchFamily="34" charset="0"/>
              </a:rPr>
              <a:t>, L. A., Saurer, M., Gessler, A., </a:t>
            </a:r>
            <a:r>
              <a:rPr lang="it-IT" sz="1200" dirty="0" err="1">
                <a:latin typeface="Arial Nova Cond Light" panose="020B0306020202020204" pitchFamily="34" charset="0"/>
              </a:rPr>
              <a:t>Siegwolf</a:t>
            </a:r>
            <a:r>
              <a:rPr lang="it-IT" sz="1200" dirty="0">
                <a:latin typeface="Arial Nova Cond Light" panose="020B0306020202020204" pitchFamily="34" charset="0"/>
              </a:rPr>
              <a:t>, R. T. W., &amp; Lehmann, M. M. (2024). </a:t>
            </a:r>
            <a:r>
              <a:rPr lang="it-IT" sz="1200" i="1" dirty="0" err="1">
                <a:latin typeface="Arial Nova Cond Light" panose="020B0306020202020204" pitchFamily="34" charset="0"/>
              </a:rPr>
              <a:t>Uncoupling</a:t>
            </a:r>
            <a:r>
              <a:rPr lang="it-IT" sz="1200" i="1" dirty="0">
                <a:latin typeface="Arial Nova Cond Light" panose="020B0306020202020204" pitchFamily="34" charset="0"/>
              </a:rPr>
              <a:t> of </a:t>
            </a:r>
            <a:r>
              <a:rPr lang="it-IT" sz="1200" i="1" dirty="0" err="1">
                <a:latin typeface="Arial Nova Cond Light" panose="020B0306020202020204" pitchFamily="34" charset="0"/>
              </a:rPr>
              <a:t>stomatal</a:t>
            </a:r>
            <a:r>
              <a:rPr lang="it-IT" sz="1200" i="1" dirty="0">
                <a:latin typeface="Arial Nova Cond Light" panose="020B0306020202020204" pitchFamily="34" charset="0"/>
              </a:rPr>
              <a:t> </a:t>
            </a:r>
            <a:r>
              <a:rPr lang="it-IT" sz="1200" i="1" dirty="0" err="1">
                <a:latin typeface="Arial Nova Cond Light" panose="020B0306020202020204" pitchFamily="34" charset="0"/>
              </a:rPr>
              <a:t>conductance</a:t>
            </a:r>
            <a:r>
              <a:rPr lang="it-IT" sz="1200" i="1" dirty="0">
                <a:latin typeface="Arial Nova Cond Light" panose="020B0306020202020204" pitchFamily="34" charset="0"/>
              </a:rPr>
              <a:t> and </a:t>
            </a:r>
            <a:r>
              <a:rPr lang="it-IT" sz="1200" i="1" dirty="0" err="1">
                <a:latin typeface="Arial Nova Cond Light" panose="020B0306020202020204" pitchFamily="34" charset="0"/>
              </a:rPr>
              <a:t>photosynthesis</a:t>
            </a:r>
            <a:r>
              <a:rPr lang="it-IT" sz="1200" i="1" dirty="0">
                <a:latin typeface="Arial Nova Cond Light" panose="020B0306020202020204" pitchFamily="34" charset="0"/>
              </a:rPr>
              <a:t> </a:t>
            </a:r>
            <a:r>
              <a:rPr lang="it-IT" sz="1200" i="1" dirty="0" err="1">
                <a:latin typeface="Arial Nova Cond Light" panose="020B0306020202020204" pitchFamily="34" charset="0"/>
              </a:rPr>
              <a:t>at</a:t>
            </a:r>
            <a:r>
              <a:rPr lang="it-IT" sz="1200" i="1" dirty="0">
                <a:latin typeface="Arial Nova Cond Light" panose="020B0306020202020204" pitchFamily="34" charset="0"/>
              </a:rPr>
              <a:t> high </a:t>
            </a:r>
            <a:r>
              <a:rPr lang="it-IT" sz="1200" i="1" dirty="0" err="1">
                <a:latin typeface="Arial Nova Cond Light" panose="020B0306020202020204" pitchFamily="34" charset="0"/>
              </a:rPr>
              <a:t>temperatures</a:t>
            </a:r>
            <a:r>
              <a:rPr lang="it-IT" sz="1200" i="1" dirty="0">
                <a:latin typeface="Arial Nova Cond Light" panose="020B0306020202020204" pitchFamily="34" charset="0"/>
              </a:rPr>
              <a:t>: </a:t>
            </a:r>
            <a:r>
              <a:rPr lang="it-IT" sz="1200" i="1" dirty="0" err="1">
                <a:latin typeface="Arial Nova Cond Light" panose="020B0306020202020204" pitchFamily="34" charset="0"/>
              </a:rPr>
              <a:t>mechanistic</a:t>
            </a:r>
            <a:r>
              <a:rPr lang="it-IT" sz="1200" i="1" dirty="0">
                <a:latin typeface="Arial Nova Cond Light" panose="020B0306020202020204" pitchFamily="34" charset="0"/>
              </a:rPr>
              <a:t> insights from online </a:t>
            </a:r>
            <a:r>
              <a:rPr lang="it-IT" sz="1200" i="1" dirty="0" err="1">
                <a:latin typeface="Arial Nova Cond Light" panose="020B0306020202020204" pitchFamily="34" charset="0"/>
              </a:rPr>
              <a:t>stable</a:t>
            </a:r>
            <a:r>
              <a:rPr lang="it-IT" sz="1200" i="1" dirty="0">
                <a:latin typeface="Arial Nova Cond Light" panose="020B0306020202020204" pitchFamily="34" charset="0"/>
              </a:rPr>
              <a:t> isotope techniques. </a:t>
            </a:r>
            <a:r>
              <a:rPr lang="it-IT" sz="1200" dirty="0">
                <a:latin typeface="Arial Nova Cond Light" panose="020B0306020202020204" pitchFamily="34" charset="0"/>
              </a:rPr>
              <a:t>New </a:t>
            </a:r>
            <a:r>
              <a:rPr lang="it-IT" sz="1200" dirty="0" err="1">
                <a:latin typeface="Arial Nova Cond Light" panose="020B0306020202020204" pitchFamily="34" charset="0"/>
              </a:rPr>
              <a:t>Phytologist</a:t>
            </a:r>
            <a:r>
              <a:rPr lang="it-IT" sz="1200" dirty="0">
                <a:latin typeface="Arial Nova Cond Light" panose="020B0306020202020204" pitchFamily="34" charset="0"/>
              </a:rPr>
              <a:t>, 241(6), 2366-2378. https://doi.org/10.1111/nph.19558</a:t>
            </a:r>
          </a:p>
          <a:p>
            <a:pPr marL="85725" indent="-85725" algn="just">
              <a:buFont typeface="Wingdings" panose="05000000000000000000" pitchFamily="2" charset="2"/>
              <a:buChar char="§"/>
            </a:pPr>
            <a:r>
              <a:rPr lang="it-IT" sz="1200" dirty="0">
                <a:latin typeface="Arial Nova Cond Light" panose="020B0306020202020204" pitchFamily="34" charset="0"/>
              </a:rPr>
              <a:t>Garen, J.C. and Michaletz, S.T. (2025). </a:t>
            </a:r>
            <a:r>
              <a:rPr lang="it-IT" sz="1200" i="1" dirty="0">
                <a:latin typeface="Arial Nova Cond Light" panose="020B0306020202020204" pitchFamily="34" charset="0"/>
              </a:rPr>
              <a:t>Temperature </a:t>
            </a:r>
            <a:r>
              <a:rPr lang="it-IT" sz="1200" i="1" dirty="0" err="1">
                <a:latin typeface="Arial Nova Cond Light" panose="020B0306020202020204" pitchFamily="34" charset="0"/>
              </a:rPr>
              <a:t>governs</a:t>
            </a:r>
            <a:r>
              <a:rPr lang="it-IT" sz="1200" i="1" dirty="0">
                <a:latin typeface="Arial Nova Cond Light" panose="020B0306020202020204" pitchFamily="34" charset="0"/>
              </a:rPr>
              <a:t> the relative </a:t>
            </a:r>
            <a:r>
              <a:rPr lang="it-IT" sz="1200" i="1" dirty="0" err="1">
                <a:latin typeface="Arial Nova Cond Light" panose="020B0306020202020204" pitchFamily="34" charset="0"/>
              </a:rPr>
              <a:t>contributions</a:t>
            </a:r>
            <a:r>
              <a:rPr lang="it-IT" sz="1200" i="1" dirty="0">
                <a:latin typeface="Arial Nova Cond Light" panose="020B0306020202020204" pitchFamily="34" charset="0"/>
              </a:rPr>
              <a:t> of </a:t>
            </a:r>
            <a:r>
              <a:rPr lang="it-IT" sz="1200" i="1" dirty="0" err="1">
                <a:latin typeface="Arial Nova Cond Light" panose="020B0306020202020204" pitchFamily="34" charset="0"/>
              </a:rPr>
              <a:t>cuticle</a:t>
            </a:r>
            <a:r>
              <a:rPr lang="it-IT" sz="1200" i="1" dirty="0">
                <a:latin typeface="Arial Nova Cond Light" panose="020B0306020202020204" pitchFamily="34" charset="0"/>
              </a:rPr>
              <a:t> and </a:t>
            </a:r>
            <a:r>
              <a:rPr lang="it-IT" sz="1200" i="1" dirty="0" err="1">
                <a:latin typeface="Arial Nova Cond Light" panose="020B0306020202020204" pitchFamily="34" charset="0"/>
              </a:rPr>
              <a:t>stomata</a:t>
            </a:r>
            <a:r>
              <a:rPr lang="it-IT" sz="1200" i="1" dirty="0">
                <a:latin typeface="Arial Nova Cond Light" panose="020B0306020202020204" pitchFamily="34" charset="0"/>
              </a:rPr>
              <a:t> to </a:t>
            </a:r>
            <a:r>
              <a:rPr lang="it-IT" sz="1200" i="1" dirty="0" err="1">
                <a:latin typeface="Arial Nova Cond Light" panose="020B0306020202020204" pitchFamily="34" charset="0"/>
              </a:rPr>
              <a:t>leaf</a:t>
            </a:r>
            <a:r>
              <a:rPr lang="it-IT" sz="1200" i="1" dirty="0">
                <a:latin typeface="Arial Nova Cond Light" panose="020B0306020202020204" pitchFamily="34" charset="0"/>
              </a:rPr>
              <a:t> minimum </a:t>
            </a:r>
            <a:r>
              <a:rPr lang="it-IT" sz="1200" i="1" dirty="0" err="1">
                <a:latin typeface="Arial Nova Cond Light" panose="020B0306020202020204" pitchFamily="34" charset="0"/>
              </a:rPr>
              <a:t>conductance</a:t>
            </a:r>
            <a:r>
              <a:rPr lang="it-IT" sz="1200" dirty="0">
                <a:latin typeface="Arial Nova Cond Light" panose="020B0306020202020204" pitchFamily="34" charset="0"/>
              </a:rPr>
              <a:t>. New </a:t>
            </a:r>
            <a:r>
              <a:rPr lang="it-IT" sz="1200" dirty="0" err="1">
                <a:latin typeface="Arial Nova Cond Light" panose="020B0306020202020204" pitchFamily="34" charset="0"/>
              </a:rPr>
              <a:t>Phytologist</a:t>
            </a:r>
            <a:r>
              <a:rPr lang="it-IT" sz="1200" dirty="0">
                <a:latin typeface="Arial Nova Cond Light" panose="020B0306020202020204" pitchFamily="34" charset="0"/>
              </a:rPr>
              <a:t>, 245: 1911-1923. https://doi.org/10.1111/nph.20346</a:t>
            </a:r>
          </a:p>
        </p:txBody>
      </p:sp>
      <p:cxnSp>
        <p:nvCxnSpPr>
          <p:cNvPr id="33" name="Connettore diritto 32">
            <a:extLst>
              <a:ext uri="{FF2B5EF4-FFF2-40B4-BE49-F238E27FC236}">
                <a16:creationId xmlns:a16="http://schemas.microsoft.com/office/drawing/2014/main" id="{1EF36940-019C-94D7-9FCC-5E8A4610427B}"/>
              </a:ext>
            </a:extLst>
          </p:cNvPr>
          <p:cNvCxnSpPr/>
          <p:nvPr/>
        </p:nvCxnSpPr>
        <p:spPr>
          <a:xfrm>
            <a:off x="490659" y="766721"/>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403290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46408-0DB1-3B6E-2598-E64BCBF3B06B}"/>
            </a:ext>
          </a:extLst>
        </p:cNvPr>
        <p:cNvGrpSpPr/>
        <p:nvPr/>
      </p:nvGrpSpPr>
      <p:grpSpPr>
        <a:xfrm>
          <a:off x="0" y="0"/>
          <a:ext cx="0" cy="0"/>
          <a:chOff x="0" y="0"/>
          <a:chExt cx="0" cy="0"/>
        </a:xfrm>
      </p:grpSpPr>
      <p:grpSp>
        <p:nvGrpSpPr>
          <p:cNvPr id="69" name="Gruppo 68">
            <a:extLst>
              <a:ext uri="{FF2B5EF4-FFF2-40B4-BE49-F238E27FC236}">
                <a16:creationId xmlns:a16="http://schemas.microsoft.com/office/drawing/2014/main" id="{6A4921F5-0798-0D4A-DAC3-97549FF4E00A}"/>
              </a:ext>
            </a:extLst>
          </p:cNvPr>
          <p:cNvGrpSpPr/>
          <p:nvPr/>
        </p:nvGrpSpPr>
        <p:grpSpPr>
          <a:xfrm>
            <a:off x="526716" y="1686276"/>
            <a:ext cx="7505602" cy="4028724"/>
            <a:chOff x="526716" y="1686276"/>
            <a:chExt cx="7300878" cy="3918836"/>
          </a:xfrm>
        </p:grpSpPr>
        <p:pic>
          <p:nvPicPr>
            <p:cNvPr id="11" name="Immagine 10" descr="Immagine che contiene aria aperta, albero, testo, cielo&#10;&#10;Il contenuto generato dall'IA potrebbe non essere corretto.">
              <a:extLst>
                <a:ext uri="{FF2B5EF4-FFF2-40B4-BE49-F238E27FC236}">
                  <a16:creationId xmlns:a16="http://schemas.microsoft.com/office/drawing/2014/main" id="{6452A529-02D3-B844-6277-D8724779717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26716" y="1686276"/>
              <a:ext cx="7300878" cy="3918836"/>
            </a:xfrm>
            <a:prstGeom prst="rect">
              <a:avLst/>
            </a:prstGeom>
          </p:spPr>
        </p:pic>
        <p:cxnSp>
          <p:nvCxnSpPr>
            <p:cNvPr id="22" name="Connettore diritto 21">
              <a:extLst>
                <a:ext uri="{FF2B5EF4-FFF2-40B4-BE49-F238E27FC236}">
                  <a16:creationId xmlns:a16="http://schemas.microsoft.com/office/drawing/2014/main" id="{502E3CEA-82D6-4077-5E09-EE0EC9440633}"/>
                </a:ext>
              </a:extLst>
            </p:cNvPr>
            <p:cNvCxnSpPr>
              <a:cxnSpLocks/>
            </p:cNvCxnSpPr>
            <p:nvPr/>
          </p:nvCxnSpPr>
          <p:spPr>
            <a:xfrm>
              <a:off x="1293356" y="2118108"/>
              <a:ext cx="2000250" cy="1437892"/>
            </a:xfrm>
            <a:prstGeom prst="line">
              <a:avLst/>
            </a:prstGeom>
            <a:ln>
              <a:solidFill>
                <a:srgbClr val="C00000"/>
              </a:solidFill>
              <a:headEnd type="oval" w="sm" len="sm"/>
            </a:ln>
          </p:spPr>
          <p:style>
            <a:lnRef idx="1">
              <a:schemeClr val="accent1"/>
            </a:lnRef>
            <a:fillRef idx="0">
              <a:schemeClr val="accent1"/>
            </a:fillRef>
            <a:effectRef idx="0">
              <a:schemeClr val="accent1"/>
            </a:effectRef>
            <a:fontRef idx="minor">
              <a:schemeClr val="tx1"/>
            </a:fontRef>
          </p:style>
        </p:cxnSp>
        <p:cxnSp>
          <p:nvCxnSpPr>
            <p:cNvPr id="26" name="Connettore diritto 25">
              <a:extLst>
                <a:ext uri="{FF2B5EF4-FFF2-40B4-BE49-F238E27FC236}">
                  <a16:creationId xmlns:a16="http://schemas.microsoft.com/office/drawing/2014/main" id="{0EBE2ED3-78B8-A49A-90C7-5EE03BDECF51}"/>
                </a:ext>
              </a:extLst>
            </p:cNvPr>
            <p:cNvCxnSpPr>
              <a:cxnSpLocks/>
            </p:cNvCxnSpPr>
            <p:nvPr/>
          </p:nvCxnSpPr>
          <p:spPr>
            <a:xfrm>
              <a:off x="1276687" y="2164556"/>
              <a:ext cx="988219" cy="2185194"/>
            </a:xfrm>
            <a:prstGeom prst="line">
              <a:avLst/>
            </a:prstGeom>
            <a:ln>
              <a:solidFill>
                <a:srgbClr val="C00000"/>
              </a:solidFill>
              <a:headEnd type="oval" w="sm" len="sm"/>
            </a:ln>
          </p:spPr>
          <p:style>
            <a:lnRef idx="1">
              <a:schemeClr val="accent1"/>
            </a:lnRef>
            <a:fillRef idx="0">
              <a:schemeClr val="accent1"/>
            </a:fillRef>
            <a:effectRef idx="0">
              <a:schemeClr val="accent1"/>
            </a:effectRef>
            <a:fontRef idx="minor">
              <a:schemeClr val="tx1"/>
            </a:fontRef>
          </p:style>
        </p:cxnSp>
        <p:cxnSp>
          <p:nvCxnSpPr>
            <p:cNvPr id="32" name="Connettore diritto 31">
              <a:extLst>
                <a:ext uri="{FF2B5EF4-FFF2-40B4-BE49-F238E27FC236}">
                  <a16:creationId xmlns:a16="http://schemas.microsoft.com/office/drawing/2014/main" id="{DF899878-1691-B1E3-84C9-D2C18D1A852F}"/>
                </a:ext>
              </a:extLst>
            </p:cNvPr>
            <p:cNvCxnSpPr>
              <a:cxnSpLocks/>
            </p:cNvCxnSpPr>
            <p:nvPr/>
          </p:nvCxnSpPr>
          <p:spPr>
            <a:xfrm>
              <a:off x="1248112" y="2184400"/>
              <a:ext cx="946944" cy="2165350"/>
            </a:xfrm>
            <a:prstGeom prst="line">
              <a:avLst/>
            </a:prstGeom>
            <a:ln>
              <a:solidFill>
                <a:srgbClr val="C00000"/>
              </a:solidFill>
              <a:headEnd type="oval" w="sm" len="sm"/>
            </a:ln>
          </p:spPr>
          <p:style>
            <a:lnRef idx="1">
              <a:schemeClr val="accent1"/>
            </a:lnRef>
            <a:fillRef idx="0">
              <a:schemeClr val="accent1"/>
            </a:fillRef>
            <a:effectRef idx="0">
              <a:schemeClr val="accent1"/>
            </a:effectRef>
            <a:fontRef idx="minor">
              <a:schemeClr val="tx1"/>
            </a:fontRef>
          </p:style>
        </p:cxnSp>
        <p:cxnSp>
          <p:nvCxnSpPr>
            <p:cNvPr id="49" name="Connettore diritto 48">
              <a:extLst>
                <a:ext uri="{FF2B5EF4-FFF2-40B4-BE49-F238E27FC236}">
                  <a16:creationId xmlns:a16="http://schemas.microsoft.com/office/drawing/2014/main" id="{A81CC54B-FF36-1DA2-EEAF-9A7FECB18284}"/>
                </a:ext>
              </a:extLst>
            </p:cNvPr>
            <p:cNvCxnSpPr>
              <a:cxnSpLocks/>
            </p:cNvCxnSpPr>
            <p:nvPr/>
          </p:nvCxnSpPr>
          <p:spPr>
            <a:xfrm>
              <a:off x="1178261" y="2191621"/>
              <a:ext cx="248444" cy="2244648"/>
            </a:xfrm>
            <a:prstGeom prst="line">
              <a:avLst/>
            </a:prstGeom>
            <a:ln>
              <a:solidFill>
                <a:srgbClr val="C00000"/>
              </a:solidFill>
              <a:headEnd type="oval" w="sm" len="sm"/>
            </a:ln>
          </p:spPr>
          <p:style>
            <a:lnRef idx="1">
              <a:schemeClr val="accent1"/>
            </a:lnRef>
            <a:fillRef idx="0">
              <a:schemeClr val="accent1"/>
            </a:fillRef>
            <a:effectRef idx="0">
              <a:schemeClr val="accent1"/>
            </a:effectRef>
            <a:fontRef idx="minor">
              <a:schemeClr val="tx1"/>
            </a:fontRef>
          </p:style>
        </p:cxnSp>
        <p:cxnSp>
          <p:nvCxnSpPr>
            <p:cNvPr id="51" name="Connettore diritto 50">
              <a:extLst>
                <a:ext uri="{FF2B5EF4-FFF2-40B4-BE49-F238E27FC236}">
                  <a16:creationId xmlns:a16="http://schemas.microsoft.com/office/drawing/2014/main" id="{CA36FAF4-8F90-278D-998B-DB0A2B5E4591}"/>
                </a:ext>
              </a:extLst>
            </p:cNvPr>
            <p:cNvCxnSpPr>
              <a:cxnSpLocks/>
            </p:cNvCxnSpPr>
            <p:nvPr/>
          </p:nvCxnSpPr>
          <p:spPr>
            <a:xfrm flipH="1">
              <a:off x="800437" y="2191621"/>
              <a:ext cx="305197" cy="2075579"/>
            </a:xfrm>
            <a:prstGeom prst="line">
              <a:avLst/>
            </a:prstGeom>
            <a:ln>
              <a:solidFill>
                <a:srgbClr val="C00000"/>
              </a:solidFill>
              <a:headEnd type="oval" w="sm" len="sm"/>
            </a:ln>
          </p:spPr>
          <p:style>
            <a:lnRef idx="1">
              <a:schemeClr val="accent1"/>
            </a:lnRef>
            <a:fillRef idx="0">
              <a:schemeClr val="accent1"/>
            </a:fillRef>
            <a:effectRef idx="0">
              <a:schemeClr val="accent1"/>
            </a:effectRef>
            <a:fontRef idx="minor">
              <a:schemeClr val="tx1"/>
            </a:fontRef>
          </p:style>
        </p:cxnSp>
        <p:sp>
          <p:nvSpPr>
            <p:cNvPr id="58" name="Figura a mano libera: forma 57">
              <a:extLst>
                <a:ext uri="{FF2B5EF4-FFF2-40B4-BE49-F238E27FC236}">
                  <a16:creationId xmlns:a16="http://schemas.microsoft.com/office/drawing/2014/main" id="{5EA293B5-2806-257C-96DB-02627C940E67}"/>
                </a:ext>
              </a:extLst>
            </p:cNvPr>
            <p:cNvSpPr/>
            <p:nvPr/>
          </p:nvSpPr>
          <p:spPr>
            <a:xfrm>
              <a:off x="5055650" y="3648010"/>
              <a:ext cx="552450" cy="190500"/>
            </a:xfrm>
            <a:custGeom>
              <a:avLst/>
              <a:gdLst>
                <a:gd name="csX0" fmla="*/ 552450 w 552450"/>
                <a:gd name="csY0" fmla="*/ 0 h 190500"/>
                <a:gd name="csX1" fmla="*/ 138112 w 552450"/>
                <a:gd name="csY1" fmla="*/ 0 h 190500"/>
                <a:gd name="csX2" fmla="*/ 0 w 552450"/>
                <a:gd name="csY2" fmla="*/ 190500 h 190500"/>
              </a:gdLst>
              <a:ahLst/>
              <a:cxnLst>
                <a:cxn ang="0">
                  <a:pos x="csX0" y="csY0"/>
                </a:cxn>
                <a:cxn ang="0">
                  <a:pos x="csX1" y="csY1"/>
                </a:cxn>
                <a:cxn ang="0">
                  <a:pos x="csX2" y="csY2"/>
                </a:cxn>
              </a:cxnLst>
              <a:rect l="l" t="t" r="r" b="b"/>
              <a:pathLst>
                <a:path w="552450" h="190500">
                  <a:moveTo>
                    <a:pt x="552450" y="0"/>
                  </a:moveTo>
                  <a:lnTo>
                    <a:pt x="138112" y="0"/>
                  </a:lnTo>
                  <a:lnTo>
                    <a:pt x="0" y="190500"/>
                  </a:lnTo>
                </a:path>
              </a:pathLst>
            </a:custGeom>
            <a:noFill/>
            <a:ln>
              <a:solidFill>
                <a:srgbClr val="C00000"/>
              </a:solidFill>
              <a:headEnd type="oval" w="sm" len="sm"/>
              <a:tailEnd type="oval"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Figura a mano libera: forma 59">
              <a:extLst>
                <a:ext uri="{FF2B5EF4-FFF2-40B4-BE49-F238E27FC236}">
                  <a16:creationId xmlns:a16="http://schemas.microsoft.com/office/drawing/2014/main" id="{C4267C1B-F0B4-CAB5-A538-C531B3F20A6E}"/>
                </a:ext>
              </a:extLst>
            </p:cNvPr>
            <p:cNvSpPr/>
            <p:nvPr/>
          </p:nvSpPr>
          <p:spPr>
            <a:xfrm>
              <a:off x="3528192" y="4566975"/>
              <a:ext cx="984765" cy="300037"/>
            </a:xfrm>
            <a:custGeom>
              <a:avLst/>
              <a:gdLst>
                <a:gd name="csX0" fmla="*/ 1014412 w 1014412"/>
                <a:gd name="csY0" fmla="*/ 300037 h 300037"/>
                <a:gd name="csX1" fmla="*/ 196806 w 1014412"/>
                <a:gd name="csY1" fmla="*/ 297656 h 300037"/>
                <a:gd name="csX2" fmla="*/ 0 w 1014412"/>
                <a:gd name="csY2" fmla="*/ 0 h 300037"/>
              </a:gdLst>
              <a:ahLst/>
              <a:cxnLst>
                <a:cxn ang="0">
                  <a:pos x="csX0" y="csY0"/>
                </a:cxn>
                <a:cxn ang="0">
                  <a:pos x="csX1" y="csY1"/>
                </a:cxn>
                <a:cxn ang="0">
                  <a:pos x="csX2" y="csY2"/>
                </a:cxn>
              </a:cxnLst>
              <a:rect l="l" t="t" r="r" b="b"/>
              <a:pathLst>
                <a:path w="1014412" h="300037">
                  <a:moveTo>
                    <a:pt x="1014412" y="300037"/>
                  </a:moveTo>
                  <a:lnTo>
                    <a:pt x="196806" y="297656"/>
                  </a:lnTo>
                  <a:cubicBezTo>
                    <a:pt x="132512" y="209550"/>
                    <a:pt x="101203" y="148828"/>
                    <a:pt x="0" y="0"/>
                  </a:cubicBezTo>
                </a:path>
              </a:pathLst>
            </a:custGeom>
            <a:noFill/>
            <a:ln>
              <a:solidFill>
                <a:srgbClr val="C00000"/>
              </a:solidFill>
              <a:headEnd type="oval" w="sm" len="sm"/>
              <a:tailEnd type="oval"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6" name="Figura a mano libera: forma 65">
              <a:extLst>
                <a:ext uri="{FF2B5EF4-FFF2-40B4-BE49-F238E27FC236}">
                  <a16:creationId xmlns:a16="http://schemas.microsoft.com/office/drawing/2014/main" id="{3E5A4E52-AB87-E035-67CE-FCE833ACAC39}"/>
                </a:ext>
              </a:extLst>
            </p:cNvPr>
            <p:cNvSpPr/>
            <p:nvPr/>
          </p:nvSpPr>
          <p:spPr>
            <a:xfrm>
              <a:off x="2709949" y="4557710"/>
              <a:ext cx="1000514" cy="536058"/>
            </a:xfrm>
            <a:custGeom>
              <a:avLst/>
              <a:gdLst>
                <a:gd name="csX0" fmla="*/ 1000514 w 1000514"/>
                <a:gd name="csY0" fmla="*/ 305314 h 305314"/>
                <a:gd name="csX1" fmla="*/ 188508 w 1000514"/>
                <a:gd name="csY1" fmla="*/ 302933 h 305314"/>
                <a:gd name="csX2" fmla="*/ 0 w 1000514"/>
                <a:gd name="csY2" fmla="*/ 0 h 305314"/>
              </a:gdLst>
              <a:ahLst/>
              <a:cxnLst>
                <a:cxn ang="0">
                  <a:pos x="csX0" y="csY0"/>
                </a:cxn>
                <a:cxn ang="0">
                  <a:pos x="csX1" y="csY1"/>
                </a:cxn>
                <a:cxn ang="0">
                  <a:pos x="csX2" y="csY2"/>
                </a:cxn>
              </a:cxnLst>
              <a:rect l="l" t="t" r="r" b="b"/>
              <a:pathLst>
                <a:path w="1000514" h="305314">
                  <a:moveTo>
                    <a:pt x="1000514" y="305314"/>
                  </a:moveTo>
                  <a:lnTo>
                    <a:pt x="188508" y="302933"/>
                  </a:lnTo>
                  <a:cubicBezTo>
                    <a:pt x="124214" y="214827"/>
                    <a:pt x="101203" y="148828"/>
                    <a:pt x="0" y="0"/>
                  </a:cubicBezTo>
                </a:path>
              </a:pathLst>
            </a:custGeom>
            <a:noFill/>
            <a:ln>
              <a:solidFill>
                <a:srgbClr val="C00000"/>
              </a:solidFill>
              <a:headEnd type="oval" w="sm" len="sm"/>
              <a:tailEnd type="oval"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8" name="Figura a mano libera: forma 67">
              <a:extLst>
                <a:ext uri="{FF2B5EF4-FFF2-40B4-BE49-F238E27FC236}">
                  <a16:creationId xmlns:a16="http://schemas.microsoft.com/office/drawing/2014/main" id="{3457D226-F049-E576-8054-EF2033AA5F52}"/>
                </a:ext>
              </a:extLst>
            </p:cNvPr>
            <p:cNvSpPr/>
            <p:nvPr/>
          </p:nvSpPr>
          <p:spPr>
            <a:xfrm>
              <a:off x="1818877" y="4699001"/>
              <a:ext cx="811961" cy="648900"/>
            </a:xfrm>
            <a:custGeom>
              <a:avLst/>
              <a:gdLst>
                <a:gd name="csX0" fmla="*/ 1014412 w 1014412"/>
                <a:gd name="csY0" fmla="*/ 300037 h 300037"/>
                <a:gd name="csX1" fmla="*/ 202406 w 1014412"/>
                <a:gd name="csY1" fmla="*/ 297656 h 300037"/>
                <a:gd name="csX2" fmla="*/ 0 w 1014412"/>
                <a:gd name="csY2" fmla="*/ 0 h 300037"/>
              </a:gdLst>
              <a:ahLst/>
              <a:cxnLst>
                <a:cxn ang="0">
                  <a:pos x="csX0" y="csY0"/>
                </a:cxn>
                <a:cxn ang="0">
                  <a:pos x="csX1" y="csY1"/>
                </a:cxn>
                <a:cxn ang="0">
                  <a:pos x="csX2" y="csY2"/>
                </a:cxn>
              </a:cxnLst>
              <a:rect l="l" t="t" r="r" b="b"/>
              <a:pathLst>
                <a:path w="1014412" h="300037">
                  <a:moveTo>
                    <a:pt x="1014412" y="300037"/>
                  </a:moveTo>
                  <a:lnTo>
                    <a:pt x="202406" y="297656"/>
                  </a:lnTo>
                  <a:cubicBezTo>
                    <a:pt x="138112" y="209550"/>
                    <a:pt x="101203" y="148828"/>
                    <a:pt x="0" y="0"/>
                  </a:cubicBezTo>
                </a:path>
              </a:pathLst>
            </a:custGeom>
            <a:noFill/>
            <a:ln>
              <a:solidFill>
                <a:srgbClr val="C00000"/>
              </a:solidFill>
              <a:headEnd type="oval" w="sm" len="sm"/>
              <a:tailEnd type="oval"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
        <p:nvSpPr>
          <p:cNvPr id="5" name="Titolo 4">
            <a:extLst>
              <a:ext uri="{FF2B5EF4-FFF2-40B4-BE49-F238E27FC236}">
                <a16:creationId xmlns:a16="http://schemas.microsoft.com/office/drawing/2014/main" id="{BE7AAA87-AA0A-3FFF-38E2-36D9548C4447}"/>
              </a:ext>
            </a:extLst>
          </p:cNvPr>
          <p:cNvSpPr>
            <a:spLocks noGrp="1"/>
          </p:cNvSpPr>
          <p:nvPr>
            <p:ph type="title"/>
          </p:nvPr>
        </p:nvSpPr>
        <p:spPr>
          <a:xfrm>
            <a:off x="270577" y="115888"/>
            <a:ext cx="10915650" cy="720000"/>
          </a:xfrm>
        </p:spPr>
        <p:txBody>
          <a:bodyPr wrap="square">
            <a:spAutoFit/>
          </a:bodyPr>
          <a:lstStyle/>
          <a:p>
            <a:r>
              <a:rPr kumimoji="1" lang="it-IT" altLang="it-IT" i="1" dirty="0">
                <a:solidFill>
                  <a:srgbClr val="B80000"/>
                </a:solidFill>
                <a:latin typeface="Franklin Gothic Medium Cond" panose="020B0606030402020204" pitchFamily="34" charset="0"/>
                <a:ea typeface="GungsuhChe" panose="02030609000101010101" pitchFamily="49" charset="-127"/>
              </a:rPr>
              <a:t>Esempio di intervento selvicolturale</a:t>
            </a:r>
            <a:endParaRPr lang="it-IT" dirty="0"/>
          </a:p>
        </p:txBody>
      </p:sp>
      <p:sp>
        <p:nvSpPr>
          <p:cNvPr id="13" name="CasellaDiTesto 12">
            <a:extLst>
              <a:ext uri="{FF2B5EF4-FFF2-40B4-BE49-F238E27FC236}">
                <a16:creationId xmlns:a16="http://schemas.microsoft.com/office/drawing/2014/main" id="{50C1BD06-E82B-F396-2B0A-C03F4E0FD360}"/>
              </a:ext>
            </a:extLst>
          </p:cNvPr>
          <p:cNvSpPr txBox="1"/>
          <p:nvPr/>
        </p:nvSpPr>
        <p:spPr>
          <a:xfrm>
            <a:off x="7727801" y="753256"/>
            <a:ext cx="4354156" cy="5632311"/>
          </a:xfrm>
          <a:prstGeom prst="rect">
            <a:avLst/>
          </a:prstGeom>
          <a:noFill/>
        </p:spPr>
        <p:txBody>
          <a:bodyPr wrap="square">
            <a:spAutoFit/>
          </a:bodyPr>
          <a:lstStyle/>
          <a:p>
            <a:pPr marL="365125" marR="0" indent="-365125" algn="l">
              <a:spcAft>
                <a:spcPts val="600"/>
              </a:spcAft>
              <a:buNone/>
            </a:pPr>
            <a:r>
              <a:rPr lang="it-IT" sz="2000" kern="1400" dirty="0">
                <a:ln>
                  <a:noFill/>
                </a:ln>
                <a:solidFill>
                  <a:srgbClr val="C00000"/>
                </a:solidFill>
                <a:effectLst/>
                <a:latin typeface="Wingdings" panose="05000000000000000000" pitchFamily="2" charset="2"/>
              </a:rPr>
              <a:t></a:t>
            </a:r>
            <a:r>
              <a:rPr lang="it-IT" sz="2000" kern="1400" dirty="0">
                <a:ln>
                  <a:noFill/>
                </a:ln>
                <a:solidFill>
                  <a:srgbClr val="C00000"/>
                </a:solidFill>
                <a:effectLst/>
                <a:latin typeface="Calibri" panose="020F0502020204030204" pitchFamily="34" charset="0"/>
              </a:rPr>
              <a:t> </a:t>
            </a:r>
            <a:r>
              <a:rPr lang="it-IT" sz="2000" i="1" kern="1400" dirty="0">
                <a:ln>
                  <a:noFill/>
                </a:ln>
                <a:solidFill>
                  <a:srgbClr val="C00000"/>
                </a:solidFill>
                <a:effectLst/>
                <a:latin typeface="Arial Narrow" panose="020B0606020202030204" pitchFamily="34" charset="0"/>
              </a:rPr>
              <a:t>Valorizzazione </a:t>
            </a:r>
            <a:r>
              <a:rPr lang="it-IT" sz="2000" i="1" kern="1400" dirty="0">
                <a:solidFill>
                  <a:srgbClr val="C00000"/>
                </a:solidFill>
                <a:latin typeface="Arial Narrow" panose="020B0606020202030204" pitchFamily="34" charset="0"/>
              </a:rPr>
              <a:t>di </a:t>
            </a:r>
            <a:r>
              <a:rPr lang="it-IT" sz="2000" b="1" i="1" kern="1400" dirty="0">
                <a:ln>
                  <a:noFill/>
                </a:ln>
                <a:solidFill>
                  <a:srgbClr val="C00000"/>
                </a:solidFill>
                <a:effectLst/>
                <a:latin typeface="Arial Narrow" panose="020B0606020202030204" pitchFamily="34" charset="0"/>
              </a:rPr>
              <a:t>specie sporadiche</a:t>
            </a:r>
            <a:r>
              <a:rPr lang="it-IT" sz="2000" i="1" kern="1400" dirty="0">
                <a:ln>
                  <a:noFill/>
                </a:ln>
                <a:solidFill>
                  <a:srgbClr val="C00000"/>
                </a:solidFill>
                <a:effectLst/>
                <a:latin typeface="Arial Narrow" panose="020B0606020202030204" pitchFamily="34" charset="0"/>
              </a:rPr>
              <a:t> (agrifoglio). Diversificazione della struttura verticale.</a:t>
            </a:r>
            <a:endParaRPr lang="it-IT" sz="2000" kern="1400" dirty="0">
              <a:ln>
                <a:noFill/>
              </a:ln>
              <a:solidFill>
                <a:srgbClr val="000000"/>
              </a:solidFill>
              <a:effectLst/>
              <a:latin typeface="Arial Narrow" panose="020B0606020202030204" pitchFamily="34" charset="0"/>
            </a:endParaRPr>
          </a:p>
          <a:p>
            <a:pPr marL="365125" indent="-365125">
              <a:spcAft>
                <a:spcPts val="600"/>
              </a:spcAft>
            </a:pPr>
            <a:r>
              <a:rPr lang="it-IT" sz="2000" kern="1400" dirty="0">
                <a:ln>
                  <a:noFill/>
                </a:ln>
                <a:solidFill>
                  <a:srgbClr val="C00000"/>
                </a:solidFill>
                <a:effectLst/>
                <a:latin typeface="Wingdings" panose="05000000000000000000" pitchFamily="2" charset="2"/>
              </a:rPr>
              <a:t></a:t>
            </a:r>
            <a:r>
              <a:rPr lang="it-IT" sz="2000" kern="1400" dirty="0">
                <a:ln>
                  <a:noFill/>
                </a:ln>
                <a:solidFill>
                  <a:srgbClr val="C00000"/>
                </a:solidFill>
                <a:effectLst/>
                <a:latin typeface="Calibri" panose="020F0502020204030204" pitchFamily="34" charset="0"/>
              </a:rPr>
              <a:t> </a:t>
            </a:r>
            <a:r>
              <a:rPr lang="it-IT" sz="2000" i="1" kern="1400" dirty="0">
                <a:solidFill>
                  <a:srgbClr val="C00000"/>
                </a:solidFill>
                <a:latin typeface="Arial Narrow" panose="020B0606020202030204" pitchFamily="34" charset="0"/>
              </a:rPr>
              <a:t>Valorizzazione di alberi con </a:t>
            </a:r>
            <a:r>
              <a:rPr lang="it-IT" sz="2000" b="1" i="1" kern="1400" dirty="0">
                <a:solidFill>
                  <a:srgbClr val="C00000"/>
                </a:solidFill>
                <a:latin typeface="Arial Narrow" panose="020B0606020202030204" pitchFamily="34" charset="0"/>
              </a:rPr>
              <a:t>elevato valore ecologico </a:t>
            </a:r>
            <a:r>
              <a:rPr lang="it-IT" sz="2000" i="1" kern="1400" dirty="0">
                <a:solidFill>
                  <a:srgbClr val="C00000"/>
                </a:solidFill>
                <a:latin typeface="Arial Narrow" panose="020B0606020202030204" pitchFamily="34" charset="0"/>
              </a:rPr>
              <a:t>(piante grandi con edera, marciumi, cancri, legno morto…). Miglioramento fertilità dei suoli</a:t>
            </a:r>
          </a:p>
          <a:p>
            <a:pPr marL="365125" marR="0" indent="-365125">
              <a:spcAft>
                <a:spcPts val="600"/>
              </a:spcAft>
              <a:buNone/>
            </a:pPr>
            <a:r>
              <a:rPr lang="it-IT" sz="2000" kern="1400" dirty="0">
                <a:ln>
                  <a:noFill/>
                </a:ln>
                <a:solidFill>
                  <a:srgbClr val="C00000"/>
                </a:solidFill>
                <a:effectLst/>
                <a:latin typeface="Wingdings" panose="05000000000000000000" pitchFamily="2" charset="2"/>
              </a:rPr>
              <a:t></a:t>
            </a:r>
            <a:r>
              <a:rPr lang="it-IT" sz="2000" kern="1400" dirty="0">
                <a:ln>
                  <a:noFill/>
                </a:ln>
                <a:solidFill>
                  <a:srgbClr val="C00000"/>
                </a:solidFill>
                <a:effectLst/>
                <a:latin typeface="Calibri" panose="020F0502020204030204" pitchFamily="34" charset="0"/>
              </a:rPr>
              <a:t> </a:t>
            </a:r>
            <a:r>
              <a:rPr lang="it-IT" sz="2000" i="1" kern="1400" dirty="0">
                <a:solidFill>
                  <a:srgbClr val="C00000"/>
                </a:solidFill>
                <a:latin typeface="Arial Narrow" panose="020B0606020202030204" pitchFamily="34" charset="0"/>
              </a:rPr>
              <a:t>Valorizzazione di </a:t>
            </a:r>
            <a:r>
              <a:rPr lang="it-IT" sz="2000" b="1" i="1" kern="1400" dirty="0" err="1">
                <a:solidFill>
                  <a:srgbClr val="C00000"/>
                </a:solidFill>
                <a:latin typeface="Arial Narrow" panose="020B0606020202030204" pitchFamily="34" charset="0"/>
              </a:rPr>
              <a:t>bio</a:t>
            </a:r>
            <a:r>
              <a:rPr lang="it-IT" sz="2000" b="1" i="1" kern="1400" dirty="0">
                <a:solidFill>
                  <a:srgbClr val="C00000"/>
                </a:solidFill>
                <a:latin typeface="Arial Narrow" panose="020B0606020202030204" pitchFamily="34" charset="0"/>
              </a:rPr>
              <a:t>-gruppi</a:t>
            </a:r>
            <a:r>
              <a:rPr lang="it-IT" sz="2000" i="1" kern="1400" dirty="0">
                <a:solidFill>
                  <a:srgbClr val="C00000"/>
                </a:solidFill>
                <a:latin typeface="Arial Narrow" panose="020B0606020202030204" pitchFamily="34" charset="0"/>
              </a:rPr>
              <a:t> (alberi con chiome e/o apparati radicali uniti che si comportano come un unico albero). Aumento stabilità.</a:t>
            </a:r>
          </a:p>
          <a:p>
            <a:pPr marL="365125" indent="-365125">
              <a:spcAft>
                <a:spcPts val="600"/>
              </a:spcAft>
            </a:pPr>
            <a:r>
              <a:rPr lang="it-IT" sz="2000" kern="1400" dirty="0">
                <a:solidFill>
                  <a:srgbClr val="C00000"/>
                </a:solidFill>
                <a:latin typeface="Wingdings" panose="05000000000000000000" pitchFamily="2" charset="2"/>
              </a:rPr>
              <a:t></a:t>
            </a:r>
            <a:r>
              <a:rPr lang="it-IT" sz="2000" kern="1400" dirty="0">
                <a:solidFill>
                  <a:srgbClr val="C00000"/>
                </a:solidFill>
                <a:latin typeface="Calibri" panose="020F0502020204030204" pitchFamily="34" charset="0"/>
              </a:rPr>
              <a:t> </a:t>
            </a:r>
            <a:r>
              <a:rPr lang="it-IT" sz="2000" i="1" kern="1400" dirty="0">
                <a:solidFill>
                  <a:srgbClr val="C00000"/>
                </a:solidFill>
                <a:latin typeface="Arial Narrow" panose="020B0606020202030204" pitchFamily="34" charset="0"/>
              </a:rPr>
              <a:t>Valorizza</a:t>
            </a:r>
            <a:r>
              <a:rPr lang="it-IT" sz="2000" i="1" kern="1400" dirty="0">
                <a:ln>
                  <a:noFill/>
                </a:ln>
                <a:solidFill>
                  <a:srgbClr val="C00000"/>
                </a:solidFill>
                <a:effectLst/>
                <a:latin typeface="Arial Narrow" panose="020B0606020202030204" pitchFamily="34" charset="0"/>
              </a:rPr>
              <a:t>zione di alberi che abbiano un </a:t>
            </a:r>
            <a:r>
              <a:rPr lang="it-IT" sz="2000" b="1" i="1" kern="1400" dirty="0">
                <a:ln>
                  <a:noFill/>
                </a:ln>
                <a:solidFill>
                  <a:srgbClr val="C00000"/>
                </a:solidFill>
                <a:effectLst/>
                <a:latin typeface="Arial Narrow" panose="020B0606020202030204" pitchFamily="34" charset="0"/>
              </a:rPr>
              <a:t>valore economico</a:t>
            </a:r>
            <a:r>
              <a:rPr lang="it-IT" sz="2000" i="1" kern="1400" dirty="0">
                <a:ln>
                  <a:noFill/>
                </a:ln>
                <a:solidFill>
                  <a:srgbClr val="C00000"/>
                </a:solidFill>
                <a:effectLst/>
                <a:latin typeface="Arial Narrow" panose="020B0606020202030204" pitchFamily="34" charset="0"/>
              </a:rPr>
              <a:t> potenziale elevato. Prevenzione mutamenti sociali.</a:t>
            </a:r>
            <a:endParaRPr lang="it-IT" sz="2000" kern="1400" dirty="0">
              <a:ln>
                <a:noFill/>
              </a:ln>
              <a:solidFill>
                <a:srgbClr val="000000"/>
              </a:solidFill>
              <a:effectLst/>
              <a:latin typeface="Arial Narrow" panose="020B0606020202030204" pitchFamily="34" charset="0"/>
            </a:endParaRPr>
          </a:p>
          <a:p>
            <a:pPr marL="365125" marR="0" indent="-365125" algn="l">
              <a:spcAft>
                <a:spcPts val="800"/>
              </a:spcAft>
              <a:buNone/>
            </a:pPr>
            <a:r>
              <a:rPr lang="it-IT" sz="2000" kern="1400" dirty="0">
                <a:ln>
                  <a:noFill/>
                </a:ln>
                <a:solidFill>
                  <a:srgbClr val="C00000"/>
                </a:solidFill>
                <a:effectLst/>
                <a:latin typeface="Wingdings" panose="05000000000000000000" pitchFamily="2" charset="2"/>
              </a:rPr>
              <a:t></a:t>
            </a:r>
            <a:r>
              <a:rPr lang="it-IT" sz="2000" kern="1400" dirty="0">
                <a:ln>
                  <a:noFill/>
                </a:ln>
                <a:solidFill>
                  <a:srgbClr val="C00000"/>
                </a:solidFill>
                <a:effectLst/>
                <a:latin typeface="Calibri" panose="020F0502020204030204" pitchFamily="34" charset="0"/>
              </a:rPr>
              <a:t> </a:t>
            </a:r>
            <a:r>
              <a:rPr lang="it-IT" sz="2000" i="1" kern="1400" dirty="0">
                <a:ln>
                  <a:noFill/>
                </a:ln>
                <a:solidFill>
                  <a:srgbClr val="C00000"/>
                </a:solidFill>
                <a:effectLst/>
                <a:latin typeface="Arial Narrow" panose="020B0606020202030204" pitchFamily="34" charset="0"/>
              </a:rPr>
              <a:t>Valorizzazione della diversità dimensionale, verso </a:t>
            </a:r>
            <a:r>
              <a:rPr lang="it-IT" sz="2000" b="1" i="1" kern="1400" dirty="0">
                <a:ln>
                  <a:noFill/>
                </a:ln>
                <a:solidFill>
                  <a:srgbClr val="C00000"/>
                </a:solidFill>
                <a:effectLst/>
                <a:latin typeface="Arial Narrow" panose="020B0606020202030204" pitchFamily="34" charset="0"/>
              </a:rPr>
              <a:t>fustaie irregolari </a:t>
            </a:r>
            <a:br>
              <a:rPr lang="it-IT" sz="2000" b="1" i="1" kern="1400" dirty="0">
                <a:ln>
                  <a:noFill/>
                </a:ln>
                <a:solidFill>
                  <a:srgbClr val="C00000"/>
                </a:solidFill>
                <a:effectLst/>
                <a:latin typeface="Arial Narrow" panose="020B0606020202030204" pitchFamily="34" charset="0"/>
              </a:rPr>
            </a:br>
            <a:r>
              <a:rPr lang="it-IT" sz="2000" b="1" i="1" kern="1400" dirty="0">
                <a:ln>
                  <a:noFill/>
                </a:ln>
                <a:solidFill>
                  <a:srgbClr val="C00000"/>
                </a:solidFill>
                <a:effectLst/>
                <a:latin typeface="Arial Narrow" panose="020B0606020202030204" pitchFamily="34" charset="0"/>
              </a:rPr>
              <a:t>e maggiormente resilienti</a:t>
            </a:r>
            <a:r>
              <a:rPr lang="it-IT" sz="2000" i="1" kern="1400" dirty="0">
                <a:ln>
                  <a:noFill/>
                </a:ln>
                <a:solidFill>
                  <a:srgbClr val="C00000"/>
                </a:solidFill>
                <a:effectLst/>
                <a:latin typeface="Arial Narrow" panose="020B0606020202030204" pitchFamily="34" charset="0"/>
              </a:rPr>
              <a:t>.</a:t>
            </a:r>
            <a:endParaRPr lang="it-IT" sz="2000" kern="1400" dirty="0">
              <a:ln>
                <a:noFill/>
              </a:ln>
              <a:solidFill>
                <a:srgbClr val="000000"/>
              </a:solidFill>
              <a:effectLst/>
              <a:latin typeface="Arial Narrow" panose="020B0606020202030204" pitchFamily="34" charset="0"/>
            </a:endParaRPr>
          </a:p>
        </p:txBody>
      </p:sp>
      <p:cxnSp>
        <p:nvCxnSpPr>
          <p:cNvPr id="16" name="Connettore diritto 15">
            <a:extLst>
              <a:ext uri="{FF2B5EF4-FFF2-40B4-BE49-F238E27FC236}">
                <a16:creationId xmlns:a16="http://schemas.microsoft.com/office/drawing/2014/main" id="{5E25F1B7-2DBF-28A9-E375-F27D5E3D36B2}"/>
              </a:ext>
            </a:extLst>
          </p:cNvPr>
          <p:cNvCxnSpPr/>
          <p:nvPr/>
        </p:nvCxnSpPr>
        <p:spPr>
          <a:xfrm>
            <a:off x="490659" y="766721"/>
            <a:ext cx="10124832" cy="0"/>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8040915"/>
      </p:ext>
    </p:extLst>
  </p:cSld>
  <p:clrMapOvr>
    <a:masterClrMapping/>
  </p:clrMapOvr>
  <p:transition/>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4335</TotalTime>
  <Pages>0</Pages>
  <Words>1595</Words>
  <Characters>0</Characters>
  <Application>Microsoft Office PowerPoint</Application>
  <DocSecurity>0</DocSecurity>
  <PresentationFormat>Widescreen</PresentationFormat>
  <Lines>0</Lines>
  <Paragraphs>173</Paragraphs>
  <Slides>18</Slides>
  <Notes>9</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18</vt:i4>
      </vt:variant>
    </vt:vector>
  </HeadingPairs>
  <TitlesOfParts>
    <vt:vector size="28" baseType="lpstr">
      <vt:lpstr>Accord SF</vt:lpstr>
      <vt:lpstr>Arial</vt:lpstr>
      <vt:lpstr>Arial Narrow</vt:lpstr>
      <vt:lpstr>Arial Nova Cond Light</vt:lpstr>
      <vt:lpstr>Calibri</vt:lpstr>
      <vt:lpstr>Franklin Gothic Medium Cond</vt:lpstr>
      <vt:lpstr>Poiret One</vt:lpstr>
      <vt:lpstr>Times New Roman</vt:lpstr>
      <vt:lpstr>Wingdings</vt:lpstr>
      <vt:lpstr>1_Tema di Office</vt:lpstr>
      <vt:lpstr>Presentazione standard di PowerPoint</vt:lpstr>
      <vt:lpstr>Il concetto di prevenzione applicato alle foreste</vt:lpstr>
      <vt:lpstr>Prevenzione dagli effetti sul territorio di particolari condizioni meteo – climatiche – idrogeologiche</vt:lpstr>
      <vt:lpstr>Prevenzione dagli effetti sulle foreste di particolari condizioni meteo – climatiche – idrogeologiche</vt:lpstr>
      <vt:lpstr>Prevenzione per garantire nel tempo l’efficienza bio-ecologica degli ecosistemi forestali</vt:lpstr>
      <vt:lpstr>Esempi schematici di prevenzione</vt:lpstr>
      <vt:lpstr>Effetti della temperatura e della siccità sulle foreste</vt:lpstr>
      <vt:lpstr>Effetti della temperatura e della siccità sulle foreste</vt:lpstr>
      <vt:lpstr>Esempio di intervento selvicolturale</vt:lpstr>
      <vt:lpstr>Considerazioni finali</vt:lpstr>
      <vt:lpstr>Presentazione standard di PowerPoint</vt:lpstr>
      <vt:lpstr>Principali influenze degli ecosistemi forestali sul ciclo dell’acqua</vt:lpstr>
      <vt:lpstr>Selvicoltura e protezione idrogeologica</vt:lpstr>
      <vt:lpstr>Effetti della temperatura e della siccità sulle foreste</vt:lpstr>
      <vt:lpstr>Funzioni del bosco per la protezione delle acque e la prevenzione dei dissesti idrogeologici</vt:lpstr>
      <vt:lpstr>Selvicoltura e protezione della qualità delle acque</vt:lpstr>
      <vt:lpstr>La selvicoltura naturalistica</vt:lpstr>
      <vt:lpstr>Presentazione standard di PowerPoint</vt:lpstr>
    </vt:vector>
  </TitlesOfParts>
  <Manager/>
  <Company>mf</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frattegiani 10 marzo 2026</dc:title>
  <dc:subject/>
  <dc:creator>mauro frattegiani</dc:creator>
  <cp:keywords/>
  <dc:description/>
  <cp:lastModifiedBy>MAURO FRATTEGIANI</cp:lastModifiedBy>
  <cp:revision>263</cp:revision>
  <cp:lastPrinted>2026-03-04T15:12:27Z</cp:lastPrinted>
  <dcterms:created xsi:type="dcterms:W3CDTF">2001-04-21T10:37:12Z</dcterms:created>
  <dcterms:modified xsi:type="dcterms:W3CDTF">2026-09-01T07:43:30Z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1033-9.1.0.4246</vt:lpwstr>
  </property>
</Properties>
</file>