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70" r:id="rId2"/>
    <p:sldId id="267" r:id="rId3"/>
    <p:sldId id="257" r:id="rId4"/>
    <p:sldId id="268" r:id="rId5"/>
    <p:sldId id="258" r:id="rId6"/>
    <p:sldId id="260" r:id="rId7"/>
    <p:sldId id="273" r:id="rId8"/>
    <p:sldId id="272" r:id="rId9"/>
    <p:sldId id="261" r:id="rId10"/>
    <p:sldId id="262" r:id="rId11"/>
    <p:sldId id="263" r:id="rId12"/>
    <p:sldId id="259" r:id="rId13"/>
    <p:sldId id="271" r:id="rId14"/>
  </p:sldIdLst>
  <p:sldSz cx="12192000" cy="6858000"/>
  <p:notesSz cx="6858000" cy="9926638"/>
  <p:embeddedFontLst>
    <p:embeddedFont>
      <p:font typeface="DM Sans" pitchFamily="2" charset="0"/>
      <p:regular r:id="rId16"/>
      <p:bold r:id="rId17"/>
      <p:italic r:id="rId18"/>
      <p:boldItalic r:id="rId19"/>
    </p:embeddedFont>
    <p:embeddedFont>
      <p:font typeface="DM Sans Medium" pitchFamily="2" charset="0"/>
      <p:regular r:id="rId20"/>
      <p:bold r:id="rId21"/>
      <p:italic r:id="rId22"/>
      <p:boldItalic r:id="rId23"/>
    </p:embeddedFont>
    <p:embeddedFont>
      <p:font typeface="Merriweather" panose="00000500000000000000" pitchFamily="2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420" autoAdjust="0"/>
  </p:normalViewPr>
  <p:slideViewPr>
    <p:cSldViewPr snapToGrid="0">
      <p:cViewPr varScale="1">
        <p:scale>
          <a:sx n="84" d="100"/>
          <a:sy n="84" d="100"/>
        </p:scale>
        <p:origin x="159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715154"/>
            <a:ext cx="548640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886" tIns="95886" rIns="95886" bIns="95886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88836CB8-B3C5-EB02-E44E-E5283E34C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F9690FB-97B0-C850-65D7-7C0482B94E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715154"/>
            <a:ext cx="5486400" cy="4466987"/>
          </a:xfrm>
          <a:prstGeom prst="rect">
            <a:avLst/>
          </a:prstGeom>
        </p:spPr>
        <p:txBody>
          <a:bodyPr spcFirstLastPara="1" wrap="square" lIns="95886" tIns="95886" rIns="95886" bIns="9588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FA3F4B4D-AAA8-2FA5-CF02-3E1EEDA456F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02748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:notes"/>
          <p:cNvSpPr txBox="1">
            <a:spLocks noGrp="1"/>
          </p:cNvSpPr>
          <p:nvPr>
            <p:ph type="body" idx="1"/>
          </p:nvPr>
        </p:nvSpPr>
        <p:spPr>
          <a:xfrm>
            <a:off x="685800" y="4715154"/>
            <a:ext cx="5486400" cy="4466987"/>
          </a:xfrm>
          <a:prstGeom prst="rect">
            <a:avLst/>
          </a:prstGeom>
        </p:spPr>
        <p:txBody>
          <a:bodyPr spcFirstLastPara="1" wrap="square" lIns="95886" tIns="95886" rIns="95886" bIns="95886" anchor="t" anchorCtr="0">
            <a:noAutofit/>
          </a:bodyPr>
          <a:lstStyle/>
          <a:p>
            <a:pPr marL="0" indent="0">
              <a:buNone/>
            </a:pPr>
            <a:r>
              <a:rPr lang="it-IT" dirty="0">
                <a:latin typeface="+mj-lt"/>
              </a:rPr>
              <a:t>è l’organo preposto all’attuazione delle delibere assunte dall’assemblea, alla redazione del bilancio d’esercizio, all’ammissione dei soci ed in generale alla gestione amministrativa e strategica della cooperativa. </a:t>
            </a:r>
          </a:p>
          <a:p>
            <a:pPr marL="0" indent="0">
              <a:buNone/>
            </a:pPr>
            <a:r>
              <a:rPr lang="it-IT" dirty="0">
                <a:latin typeface="+mj-lt"/>
              </a:rPr>
              <a:t>Nelle cooperative la maggioranza degli amministratori deve essere composta da soci cooperatori.</a:t>
            </a:r>
          </a:p>
          <a:p>
            <a:pPr marL="0" indent="0">
              <a:buNone/>
            </a:pPr>
            <a:r>
              <a:rPr lang="it-IT" dirty="0">
                <a:latin typeface="+mj-lt"/>
              </a:rPr>
              <a:t>E’ un organo collegiale formato da almeno tre componenti e con una durata massima dell’incarico pari a tre esercizi (rieleggibili se previsto da Statuto).</a:t>
            </a:r>
          </a:p>
          <a:p>
            <a:pPr marL="0" indent="0">
              <a:buNone/>
            </a:pPr>
            <a:endParaRPr lang="it-IT" dirty="0">
              <a:latin typeface="+mj-lt"/>
            </a:endParaRPr>
          </a:p>
          <a:p>
            <a:pPr marL="340218" indent="-340218">
              <a:lnSpc>
                <a:spcPct val="150000"/>
              </a:lnSpc>
              <a:buSzPct val="45000"/>
              <a:buFont typeface="StarSymbol"/>
              <a:buChar char="●"/>
              <a:defRPr/>
            </a:pPr>
            <a:r>
              <a:rPr lang="it-IT" dirty="0">
                <a:solidFill>
                  <a:srgbClr val="002060"/>
                </a:solidFill>
                <a:latin typeface="+mj-lt"/>
              </a:rPr>
              <a:t>La nomina spetta al Consiglio di Amministrazione se non è effettuata dall'assemblea;</a:t>
            </a:r>
          </a:p>
          <a:p>
            <a:pPr marL="340218" indent="-340218">
              <a:lnSpc>
                <a:spcPct val="150000"/>
              </a:lnSpc>
              <a:buSzPct val="45000"/>
              <a:buFont typeface="StarSymbol"/>
              <a:buChar char="●"/>
              <a:defRPr/>
            </a:pPr>
            <a:r>
              <a:rPr lang="it-IT" dirty="0">
                <a:solidFill>
                  <a:srgbClr val="002060"/>
                </a:solidFill>
                <a:latin typeface="+mj-lt"/>
              </a:rPr>
              <a:t>Funzione: assicurare buon funzionamento dell’organo amministrativo (convocazione CDA, fissazione </a:t>
            </a:r>
            <a:r>
              <a:rPr lang="it-IT" dirty="0" err="1">
                <a:solidFill>
                  <a:srgbClr val="002060"/>
                </a:solidFill>
                <a:latin typeface="+mj-lt"/>
              </a:rPr>
              <a:t>odg</a:t>
            </a:r>
            <a:r>
              <a:rPr lang="it-IT" dirty="0">
                <a:solidFill>
                  <a:srgbClr val="002060"/>
                </a:solidFill>
                <a:latin typeface="+mj-lt"/>
              </a:rPr>
              <a:t>, coordinamento e regolazione dei lavori consiliari, dichiarazione esito votazioni, sottoscrizione verbali);</a:t>
            </a:r>
          </a:p>
          <a:p>
            <a:pPr marL="340218" indent="-340218">
              <a:lnSpc>
                <a:spcPct val="150000"/>
              </a:lnSpc>
              <a:buSzPct val="45000"/>
              <a:buFont typeface="StarSymbol"/>
              <a:buChar char="●"/>
              <a:defRPr/>
            </a:pPr>
            <a:r>
              <a:rPr lang="it-IT" dirty="0">
                <a:solidFill>
                  <a:srgbClr val="002060"/>
                </a:solidFill>
                <a:latin typeface="+mj-lt"/>
              </a:rPr>
              <a:t>Rappresenta la società (Legale Rappresentanza);</a:t>
            </a:r>
          </a:p>
          <a:p>
            <a:pPr marL="340218" indent="-340218">
              <a:lnSpc>
                <a:spcPct val="150000"/>
              </a:lnSpc>
              <a:buSzPct val="45000"/>
              <a:buFont typeface="StarSymbol"/>
              <a:buChar char="●"/>
              <a:defRPr/>
            </a:pPr>
            <a:r>
              <a:rPr lang="it-IT" dirty="0">
                <a:solidFill>
                  <a:srgbClr val="002060"/>
                </a:solidFill>
                <a:latin typeface="+mj-lt"/>
              </a:rPr>
              <a:t>Presiede Assemblea dei Soci.</a:t>
            </a:r>
            <a:endParaRPr lang="it-IT" sz="1000" dirty="0">
              <a:latin typeface="+mj-lt"/>
            </a:endParaRPr>
          </a:p>
          <a:p>
            <a:pPr marL="0" indent="0">
              <a:buNone/>
            </a:pPr>
            <a:endParaRPr dirty="0"/>
          </a:p>
        </p:txBody>
      </p:sp>
      <p:sp>
        <p:nvSpPr>
          <p:cNvPr id="171" name="Google Shape;1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 txBox="1">
            <a:spLocks noGrp="1"/>
          </p:cNvSpPr>
          <p:nvPr>
            <p:ph type="body" idx="1"/>
          </p:nvPr>
        </p:nvSpPr>
        <p:spPr>
          <a:xfrm>
            <a:off x="685800" y="4715154"/>
            <a:ext cx="5486400" cy="4466987"/>
          </a:xfrm>
          <a:prstGeom prst="rect">
            <a:avLst/>
          </a:prstGeom>
        </p:spPr>
        <p:txBody>
          <a:bodyPr spcFirstLastPara="1" wrap="square" lIns="95886" tIns="95886" rIns="95886" bIns="9588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88" name="Google Shape;18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715154"/>
            <a:ext cx="5486400" cy="4466987"/>
          </a:xfrm>
          <a:prstGeom prst="rect">
            <a:avLst/>
          </a:prstGeom>
        </p:spPr>
        <p:txBody>
          <a:bodyPr spcFirstLastPara="1" wrap="square" lIns="95886" tIns="95886" rIns="95886" bIns="95886" anchor="t" anchorCtr="0">
            <a:noAutofit/>
          </a:bodyPr>
          <a:lstStyle/>
          <a:p>
            <a:pPr marL="0" indent="0" defTabSz="959012">
              <a:buNone/>
              <a:defRPr/>
            </a:pPr>
            <a:r>
              <a:rPr lang="it-IT" sz="1200" b="1" dirty="0">
                <a:solidFill>
                  <a:srgbClr val="333333"/>
                </a:solidFill>
                <a:latin typeface="DM Sans"/>
                <a:ea typeface="DM Sans"/>
                <a:cs typeface="DM Sans"/>
                <a:sym typeface="DM Sans"/>
              </a:rPr>
              <a:t>Turismo e Cultura:</a:t>
            </a:r>
            <a:r>
              <a:rPr lang="it-IT" sz="1200" dirty="0">
                <a:solidFill>
                  <a:srgbClr val="333333"/>
                </a:solidFill>
                <a:latin typeface="DM Sans"/>
                <a:ea typeface="DM Sans"/>
                <a:cs typeface="DM Sans"/>
                <a:sym typeface="DM Sans"/>
              </a:rPr>
              <a:t> Gestione musei, audio-guide, eventi e ospitalità diffusa. </a:t>
            </a:r>
            <a:r>
              <a:rPr lang="it-IT" sz="1200" b="1" dirty="0">
                <a:solidFill>
                  <a:srgbClr val="333333"/>
                </a:solidFill>
                <a:latin typeface="DM Sans"/>
                <a:ea typeface="DM Sans"/>
                <a:cs typeface="DM Sans"/>
                <a:sym typeface="DM Sans"/>
              </a:rPr>
              <a:t>Prodotti Locali:</a:t>
            </a:r>
            <a:r>
              <a:rPr lang="it-IT" sz="1200" dirty="0">
                <a:solidFill>
                  <a:srgbClr val="333333"/>
                </a:solidFill>
                <a:latin typeface="DM Sans"/>
                <a:ea typeface="DM Sans"/>
                <a:cs typeface="DM Sans"/>
                <a:sym typeface="DM Sans"/>
              </a:rPr>
              <a:t> Promozione e commercializzazione delle eccellenze enogastronomiche.</a:t>
            </a:r>
            <a:r>
              <a:rPr lang="en-US" sz="1200" b="1" dirty="0">
                <a:solidFill>
                  <a:srgbClr val="333333"/>
                </a:solidFill>
                <a:latin typeface="DM Sans"/>
                <a:ea typeface="DM Sans"/>
                <a:cs typeface="DM Sans"/>
                <a:sym typeface="DM Sans"/>
              </a:rPr>
              <a:t> Servizi alla Persona:</a:t>
            </a:r>
            <a:r>
              <a:rPr lang="en-US" sz="1200" dirty="0">
                <a:solidFill>
                  <a:srgbClr val="333333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1200" dirty="0" err="1">
                <a:solidFill>
                  <a:srgbClr val="333333"/>
                </a:solidFill>
                <a:latin typeface="DM Sans"/>
                <a:ea typeface="DM Sans"/>
                <a:cs typeface="DM Sans"/>
                <a:sym typeface="DM Sans"/>
              </a:rPr>
              <a:t>assistenza</a:t>
            </a:r>
            <a:r>
              <a:rPr lang="en-US" sz="1200" dirty="0">
                <a:solidFill>
                  <a:srgbClr val="333333"/>
                </a:solidFill>
                <a:latin typeface="DM Sans"/>
                <a:ea typeface="DM Sans"/>
                <a:cs typeface="DM Sans"/>
                <a:sym typeface="DM Sans"/>
              </a:rPr>
              <a:t> sociale, </a:t>
            </a:r>
            <a:r>
              <a:rPr lang="en-US" sz="1200" dirty="0" err="1">
                <a:solidFill>
                  <a:srgbClr val="333333"/>
                </a:solidFill>
                <a:latin typeface="DM Sans"/>
                <a:ea typeface="DM Sans"/>
                <a:cs typeface="DM Sans"/>
                <a:sym typeface="DM Sans"/>
              </a:rPr>
              <a:t>centri</a:t>
            </a:r>
            <a:r>
              <a:rPr lang="en-US" sz="1200" dirty="0">
                <a:solidFill>
                  <a:srgbClr val="333333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1200" dirty="0" err="1">
                <a:solidFill>
                  <a:srgbClr val="333333"/>
                </a:solidFill>
                <a:latin typeface="DM Sans"/>
                <a:ea typeface="DM Sans"/>
                <a:cs typeface="DM Sans"/>
                <a:sym typeface="DM Sans"/>
              </a:rPr>
              <a:t>estivi</a:t>
            </a:r>
            <a:r>
              <a:rPr lang="it-IT" sz="1200" b="1" dirty="0">
                <a:solidFill>
                  <a:srgbClr val="333333"/>
                </a:solidFill>
                <a:latin typeface="DM Sans"/>
                <a:ea typeface="DM Sans"/>
                <a:cs typeface="DM Sans"/>
                <a:sym typeface="DM Sans"/>
              </a:rPr>
              <a:t>Ambiente ed Energia:</a:t>
            </a:r>
            <a:r>
              <a:rPr lang="it-IT" sz="1200" dirty="0">
                <a:solidFill>
                  <a:srgbClr val="333333"/>
                </a:solidFill>
                <a:latin typeface="DM Sans"/>
                <a:ea typeface="DM Sans"/>
                <a:cs typeface="DM Sans"/>
                <a:sym typeface="DM Sans"/>
              </a:rPr>
              <a:t> Produzione di energia rinnovabile e tutela del paesaggio.</a:t>
            </a:r>
            <a:endParaRPr lang="it-IT" dirty="0"/>
          </a:p>
          <a:p>
            <a:pPr marL="0" indent="0" defTabSz="959012">
              <a:buNone/>
              <a:defRPr/>
            </a:pPr>
            <a:endParaRPr lang="it-IT" dirty="0"/>
          </a:p>
          <a:p>
            <a:pPr marL="0" indent="0" defTabSz="959012">
              <a:buNone/>
              <a:defRPr/>
            </a:pPr>
            <a:endParaRPr lang="it-IT" dirty="0"/>
          </a:p>
          <a:p>
            <a:pPr marL="0" indent="0">
              <a:buNone/>
            </a:pPr>
            <a:endParaRPr dirty="0"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6305215-6888-32AC-C7F1-45C210961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247250B8-C016-5E86-526A-4614FD9320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715154"/>
            <a:ext cx="5486400" cy="4466987"/>
          </a:xfrm>
          <a:prstGeom prst="rect">
            <a:avLst/>
          </a:prstGeom>
        </p:spPr>
        <p:txBody>
          <a:bodyPr spcFirstLastPara="1" wrap="square" lIns="95886" tIns="95886" rIns="95886" bIns="9588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18E38085-E173-0C53-8BED-7C784717DB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5985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>
          <a:extLst>
            <a:ext uri="{FF2B5EF4-FFF2-40B4-BE49-F238E27FC236}">
              <a16:creationId xmlns:a16="http://schemas.microsoft.com/office/drawing/2014/main" id="{F49F1AD8-11BB-120D-7E95-1945F5CD7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>
            <a:extLst>
              <a:ext uri="{FF2B5EF4-FFF2-40B4-BE49-F238E27FC236}">
                <a16:creationId xmlns:a16="http://schemas.microsoft.com/office/drawing/2014/main" id="{D30B9F0C-A4FE-6E49-8ACB-3CF278BD30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715154"/>
            <a:ext cx="5486400" cy="4466987"/>
          </a:xfrm>
          <a:prstGeom prst="rect">
            <a:avLst/>
          </a:prstGeom>
        </p:spPr>
        <p:txBody>
          <a:bodyPr spcFirstLastPara="1" wrap="square" lIns="95886" tIns="95886" rIns="95886" bIns="9588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D4A8C9A0-285C-9F14-9D5B-D6EEB28D5E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5960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715154"/>
            <a:ext cx="5486400" cy="4466987"/>
          </a:xfrm>
          <a:prstGeom prst="rect">
            <a:avLst/>
          </a:prstGeom>
        </p:spPr>
        <p:txBody>
          <a:bodyPr spcFirstLastPara="1" wrap="square" lIns="95886" tIns="95886" rIns="95886" bIns="95886" anchor="t" anchorCtr="0">
            <a:noAutofit/>
          </a:bodyPr>
          <a:lstStyle/>
          <a:p>
            <a:pPr marL="0" indent="0" defTabSz="959012">
              <a:buNone/>
              <a:defRPr/>
            </a:pPr>
            <a:r>
              <a:rPr lang="it-IT" sz="1200" dirty="0">
                <a:solidFill>
                  <a:srgbClr val="333333"/>
                </a:solidFill>
                <a:latin typeface="DM Sans"/>
                <a:sym typeface="DM Sans"/>
              </a:rPr>
              <a:t>attività </a:t>
            </a:r>
            <a:r>
              <a:rPr lang="it-IT" sz="1200" dirty="0" err="1">
                <a:solidFill>
                  <a:srgbClr val="333333"/>
                </a:solidFill>
                <a:latin typeface="DM Sans"/>
                <a:sym typeface="DM Sans"/>
              </a:rPr>
              <a:t>impren</a:t>
            </a:r>
            <a:r>
              <a:rPr lang="it-IT" sz="1200" dirty="0" err="1">
                <a:solidFill>
                  <a:srgbClr val="333333"/>
                </a:solidFill>
                <a:latin typeface="DM Sans"/>
              </a:rPr>
              <a:t>La</a:t>
            </a:r>
            <a:r>
              <a:rPr lang="it-IT" sz="1200" dirty="0">
                <a:solidFill>
                  <a:srgbClr val="333333"/>
                </a:solidFill>
                <a:latin typeface="DM Sans"/>
              </a:rPr>
              <a:t> cooperativa di comunità si dà un perimetro preciso alla propria missione imprenditoriale.</a:t>
            </a:r>
          </a:p>
          <a:p>
            <a:pPr marL="0" indent="0">
              <a:buNone/>
            </a:pPr>
            <a:r>
              <a:rPr lang="it-IT" sz="1200" dirty="0" err="1">
                <a:solidFill>
                  <a:srgbClr val="333333"/>
                </a:solidFill>
                <a:latin typeface="DM Sans"/>
                <a:sym typeface="DM Sans"/>
              </a:rPr>
              <a:t>ditoriali</a:t>
            </a:r>
            <a:r>
              <a:rPr lang="it-IT" sz="1200" dirty="0">
                <a:solidFill>
                  <a:srgbClr val="333333"/>
                </a:solidFill>
                <a:latin typeface="DM Sans"/>
                <a:sym typeface="DM Sans"/>
              </a:rPr>
              <a:t> di diversi settori, coniugando, ad esempio, valorizzazione del patrimonio ambientale e culturale, attività educative e formative, servizi essenziali alla comunità, commercio al dettaglio…</a:t>
            </a:r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>
          <a:extLst>
            <a:ext uri="{FF2B5EF4-FFF2-40B4-BE49-F238E27FC236}">
              <a16:creationId xmlns:a16="http://schemas.microsoft.com/office/drawing/2014/main" id="{B3924649-0B97-9AFD-30AC-3DCB8BCB7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>
            <a:extLst>
              <a:ext uri="{FF2B5EF4-FFF2-40B4-BE49-F238E27FC236}">
                <a16:creationId xmlns:a16="http://schemas.microsoft.com/office/drawing/2014/main" id="{48CC4FF8-DB84-A9F3-0C7D-BEDAF89B16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715154"/>
            <a:ext cx="5486400" cy="4466987"/>
          </a:xfrm>
          <a:prstGeom prst="rect">
            <a:avLst/>
          </a:prstGeom>
        </p:spPr>
        <p:txBody>
          <a:bodyPr spcFirstLastPara="1" wrap="square" lIns="95886" tIns="95886" rIns="95886" bIns="95886" anchor="t" anchorCtr="0">
            <a:noAutofit/>
          </a:bodyPr>
          <a:lstStyle/>
          <a:p>
            <a:pPr marL="0" indent="0">
              <a:buNone/>
            </a:pPr>
            <a:r>
              <a:rPr lang="it-IT" dirty="0"/>
              <a:t>Dai nostri casi mappati...</a:t>
            </a:r>
          </a:p>
          <a:p>
            <a:pPr marL="0" indent="0">
              <a:buNone/>
            </a:pPr>
            <a:r>
              <a:rPr lang="it-IT" sz="1200" dirty="0">
                <a:solidFill>
                  <a:srgbClr val="333333"/>
                </a:solidFill>
                <a:latin typeface="DM Sans"/>
              </a:rPr>
              <a:t>espresso da una COMUNITA’ REALE (non virtuale!)</a:t>
            </a:r>
            <a:endParaRPr lang="it-IT" dirty="0"/>
          </a:p>
          <a:p>
            <a:pPr marL="0" indent="0">
              <a:buNone/>
            </a:pPr>
            <a:r>
              <a:rPr lang="it-IT" sz="1200" dirty="0">
                <a:solidFill>
                  <a:srgbClr val="333333"/>
                </a:solidFill>
                <a:latin typeface="DM Sans"/>
              </a:rPr>
              <a:t>capace di generare anche un’opportunità imprenditoriale</a:t>
            </a:r>
            <a:endParaRPr dirty="0"/>
          </a:p>
        </p:txBody>
      </p:sp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6EF8F659-0C18-8731-9189-A9570B5BAE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3517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715154"/>
            <a:ext cx="5486400" cy="4466987"/>
          </a:xfrm>
          <a:prstGeom prst="rect">
            <a:avLst/>
          </a:prstGeom>
        </p:spPr>
        <p:txBody>
          <a:bodyPr spcFirstLastPara="1" wrap="square" lIns="95886" tIns="95886" rIns="95886" bIns="95886" anchor="t" anchorCtr="0">
            <a:noAutofit/>
          </a:bodyPr>
          <a:lstStyle/>
          <a:p>
            <a:pPr algn="l"/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La Cooperativa è una impresa…</a:t>
            </a:r>
          </a:p>
          <a:p>
            <a:pPr marL="340397" indent="-340397">
              <a:buFont typeface="Courier New" panose="02070309020205020404" pitchFamily="49" charset="0"/>
              <a:buChar char="o"/>
            </a:pPr>
            <a:r>
              <a:rPr lang="it-IT" i="1" dirty="0">
                <a:solidFill>
                  <a:schemeClr val="accent1">
                    <a:lumMod val="50000"/>
                  </a:schemeClr>
                </a:solidFill>
              </a:rPr>
              <a:t>in cui l’accumulazione del capitale è destinata ad essere reinvestita nell’azienda, è indivisibile,</a:t>
            </a:r>
          </a:p>
          <a:p>
            <a:pPr marL="340397" indent="-340397">
              <a:buFont typeface="Courier New" panose="02070309020205020404" pitchFamily="49" charset="0"/>
              <a:buChar char="o"/>
            </a:pPr>
            <a:r>
              <a:rPr lang="it-IT" i="1" dirty="0">
                <a:solidFill>
                  <a:schemeClr val="accent1">
                    <a:lumMod val="50000"/>
                  </a:schemeClr>
                </a:solidFill>
              </a:rPr>
              <a:t>i soci sono suoi gestori e il patrimonio costruito è affidato a nuove generazioni di soci;</a:t>
            </a:r>
          </a:p>
          <a:p>
            <a:pPr marL="340397" indent="-340397">
              <a:buFont typeface="Courier New" panose="02070309020205020404" pitchFamily="49" charset="0"/>
              <a:buChar char="o"/>
            </a:pPr>
            <a:r>
              <a:rPr lang="it-IT" i="1" dirty="0">
                <a:solidFill>
                  <a:schemeClr val="accent1">
                    <a:lumMod val="50000"/>
                  </a:schemeClr>
                </a:solidFill>
              </a:rPr>
              <a:t>che vede la partecipazione attiva alle decisioni imprenditoriali dei soci che sono tutti coinvolti</a:t>
            </a:r>
          </a:p>
          <a:p>
            <a:pPr algn="l"/>
            <a:r>
              <a:rPr lang="it-IT" i="1" dirty="0">
                <a:solidFill>
                  <a:schemeClr val="accent1">
                    <a:lumMod val="50000"/>
                  </a:schemeClr>
                </a:solidFill>
              </a:rPr>
              <a:t>in maniera paritaria sulle scelte dell’impresa;</a:t>
            </a:r>
          </a:p>
          <a:p>
            <a:pPr marL="340397" indent="-340397">
              <a:buFont typeface="Courier New" panose="02070309020205020404" pitchFamily="49" charset="0"/>
              <a:buChar char="o"/>
            </a:pPr>
            <a:r>
              <a:rPr lang="it-IT" i="1" dirty="0">
                <a:solidFill>
                  <a:schemeClr val="accent1">
                    <a:lumMod val="50000"/>
                  </a:schemeClr>
                </a:solidFill>
              </a:rPr>
              <a:t>in cui le cariche societarie sono ricoperte in maggioranza dagli associati.</a:t>
            </a:r>
          </a:p>
          <a:p>
            <a:pPr marL="0" indent="0">
              <a:buNone/>
            </a:pPr>
            <a:endParaRPr dirty="0"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 txBox="1">
            <a:spLocks noGrp="1"/>
          </p:cNvSpPr>
          <p:nvPr>
            <p:ph type="body" idx="1"/>
          </p:nvPr>
        </p:nvSpPr>
        <p:spPr>
          <a:xfrm>
            <a:off x="685800" y="4715154"/>
            <a:ext cx="5486400" cy="4466987"/>
          </a:xfrm>
          <a:prstGeom prst="rect">
            <a:avLst/>
          </a:prstGeom>
        </p:spPr>
        <p:txBody>
          <a:bodyPr spcFirstLastPara="1" wrap="square" lIns="95886" tIns="95886" rIns="95886" bIns="9588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34" name="Google Shape;13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>
          <a:extLst>
            <a:ext uri="{FF2B5EF4-FFF2-40B4-BE49-F238E27FC236}">
              <a16:creationId xmlns:a16="http://schemas.microsoft.com/office/drawing/2014/main" id="{FEA466FD-B31A-B6A6-EAD3-FF151F017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A39F4BF9-A830-0D68-F3FC-479DCA9B63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715154"/>
            <a:ext cx="5486400" cy="4466987"/>
          </a:xfrm>
          <a:prstGeom prst="rect">
            <a:avLst/>
          </a:prstGeom>
        </p:spPr>
        <p:txBody>
          <a:bodyPr spcFirstLastPara="1" wrap="square" lIns="95886" tIns="95886" rIns="95886" bIns="95886" anchor="t" anchorCtr="0">
            <a:noAutofit/>
          </a:bodyPr>
          <a:lstStyle/>
          <a:p>
            <a:pPr marL="0" indent="0">
              <a:buNone/>
            </a:pPr>
            <a:r>
              <a:rPr lang="it-IT" dirty="0"/>
              <a:t>In caso di recesso cioè il socio non vuole fare più parte della cooperativa la quota viene restituita salvo il caso che le perdite di bilancio abbiano ridotto o azzerato la quota</a:t>
            </a:r>
            <a:endParaRPr dirty="0"/>
          </a:p>
        </p:txBody>
      </p:sp>
      <p:sp>
        <p:nvSpPr>
          <p:cNvPr id="99" name="Google Shape;99;p3:notes">
            <a:extLst>
              <a:ext uri="{FF2B5EF4-FFF2-40B4-BE49-F238E27FC236}">
                <a16:creationId xmlns:a16="http://schemas.microsoft.com/office/drawing/2014/main" id="{F6CCCF28-9E76-060E-C823-4C848A0CFC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0470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AEEE43EF-8264-BC3D-9E5E-0577739B4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>
            <a:extLst>
              <a:ext uri="{FF2B5EF4-FFF2-40B4-BE49-F238E27FC236}">
                <a16:creationId xmlns:a16="http://schemas.microsoft.com/office/drawing/2014/main" id="{EB5B1CBF-32D5-3B7D-8A53-7FB399221D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715154"/>
            <a:ext cx="5486400" cy="4466987"/>
          </a:xfrm>
          <a:prstGeom prst="rect">
            <a:avLst/>
          </a:prstGeom>
        </p:spPr>
        <p:txBody>
          <a:bodyPr spcFirstLastPara="1" wrap="square" lIns="95886" tIns="95886" rIns="95886" bIns="95886" anchor="t" anchorCtr="0">
            <a:noAutofit/>
          </a:bodyPr>
          <a:lstStyle/>
          <a:p>
            <a:pPr marL="0" indent="0">
              <a:buNone/>
            </a:pPr>
            <a:r>
              <a:rPr lang="it-IT" sz="1200" dirty="0"/>
              <a:t>Art 2518 cc Nelle società cooperative per le obbligazioni sociali risponde soltanto la società con il suo patrimonio.</a:t>
            </a:r>
            <a:endParaRPr dirty="0"/>
          </a:p>
        </p:txBody>
      </p:sp>
      <p:sp>
        <p:nvSpPr>
          <p:cNvPr id="134" name="Google Shape;134;p5:notes">
            <a:extLst>
              <a:ext uri="{FF2B5EF4-FFF2-40B4-BE49-F238E27FC236}">
                <a16:creationId xmlns:a16="http://schemas.microsoft.com/office/drawing/2014/main" id="{44609BEC-F147-781D-5D23-185711231A6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9486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 txBox="1">
            <a:spLocks noGrp="1"/>
          </p:cNvSpPr>
          <p:nvPr>
            <p:ph type="body" idx="1"/>
          </p:nvPr>
        </p:nvSpPr>
        <p:spPr>
          <a:xfrm>
            <a:off x="685800" y="4715154"/>
            <a:ext cx="5486400" cy="4466987"/>
          </a:xfrm>
          <a:prstGeom prst="rect">
            <a:avLst/>
          </a:prstGeom>
        </p:spPr>
        <p:txBody>
          <a:bodyPr spcFirstLastPara="1" wrap="square" lIns="95886" tIns="95886" rIns="95886" bIns="95886" anchor="t" anchorCtr="0">
            <a:noAutofit/>
          </a:bodyPr>
          <a:lstStyle/>
          <a:p>
            <a:pPr marL="0" indent="0">
              <a:buNone/>
            </a:pPr>
            <a:r>
              <a:rPr lang="it-IT" dirty="0">
                <a:latin typeface="+mj-lt"/>
              </a:rPr>
              <a:t>E’ l’organo in cui si concretizza la democraticità della società, essendo preposto, tra l’altro, alla nomina degli organi amministrativi e di controllo e all’approvazione del bilancio di esercizio.</a:t>
            </a:r>
          </a:p>
          <a:p>
            <a:pPr marL="0" indent="0">
              <a:buNone/>
            </a:pPr>
            <a:r>
              <a:rPr lang="it-IT" dirty="0">
                <a:latin typeface="+mj-lt"/>
              </a:rPr>
              <a:t>All’assemblea possono partecipare tutti i soci iscritti nell’apposito libro e hanno diritto di voto solo i soci che risultano iscritti da almeno novanta giorni. </a:t>
            </a:r>
          </a:p>
          <a:p>
            <a:pPr marL="0" indent="0">
              <a:buNone/>
            </a:pPr>
            <a:r>
              <a:rPr lang="it-IT" dirty="0">
                <a:latin typeface="+mj-lt"/>
              </a:rPr>
              <a:t>Aspetto peculiare nella cooperativa è il principio del voto capitario (c.d. “una testa un voto”), secondo il quale tutti i soci hanno il medesimo diritto di voto indipendentemente dal valore della propria quota di capitale sociale. Di norma, si riunisce almeno una volta all’anno.</a:t>
            </a:r>
          </a:p>
          <a:p>
            <a:pPr marL="0" indent="0">
              <a:buNone/>
            </a:pPr>
            <a:endParaRPr lang="it-IT" dirty="0">
              <a:latin typeface="+mj-lt"/>
            </a:endParaRPr>
          </a:p>
          <a:p>
            <a:pPr marL="0" indent="0">
              <a:buNone/>
            </a:pPr>
            <a:r>
              <a:rPr lang="it-IT" dirty="0">
                <a:latin typeface="+mj-lt"/>
              </a:rPr>
              <a:t>Può essere:</a:t>
            </a:r>
          </a:p>
          <a:p>
            <a:pPr marL="0" indent="0">
              <a:buNone/>
            </a:pPr>
            <a:r>
              <a:rPr lang="it-IT" dirty="0">
                <a:latin typeface="+mj-lt"/>
              </a:rPr>
              <a:t>- ordinaria: approvazione bilancio, elezioni cariche sociali, azione di  responsabilità contro   amministratori, approvazione regolamenti socio lavoratore, prestito soci, ristorni.</a:t>
            </a:r>
          </a:p>
          <a:p>
            <a:pPr marL="0" indent="0">
              <a:buNone/>
            </a:pPr>
            <a:r>
              <a:rPr lang="it-IT" dirty="0">
                <a:latin typeface="+mj-lt"/>
              </a:rPr>
              <a:t>- Straordinaria (atto pubblico): modifica statuto, emissione strumenti finanziari, nomina liquidatori.</a:t>
            </a:r>
          </a:p>
          <a:p>
            <a:pPr marL="0" indent="0">
              <a:buNone/>
            </a:pPr>
            <a:endParaRPr dirty="0">
              <a:latin typeface="+mj-lt"/>
            </a:endParaRPr>
          </a:p>
        </p:txBody>
      </p:sp>
      <p:sp>
        <p:nvSpPr>
          <p:cNvPr id="152" name="Google Shape;15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83">
          <a:extLst>
            <a:ext uri="{FF2B5EF4-FFF2-40B4-BE49-F238E27FC236}">
              <a16:creationId xmlns:a16="http://schemas.microsoft.com/office/drawing/2014/main" id="{846053FE-6C66-BE11-BBDA-482394860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>
            <a:extLst>
              <a:ext uri="{FF2B5EF4-FFF2-40B4-BE49-F238E27FC236}">
                <a16:creationId xmlns:a16="http://schemas.microsoft.com/office/drawing/2014/main" id="{0CC93E09-86D2-0569-1ED8-9C86A1D99C4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23EEEA12-6A32-3BAA-1A35-238B2DC26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555" y="310636"/>
            <a:ext cx="2291404" cy="589196"/>
          </a:xfrm>
          <a:prstGeom prst="rect">
            <a:avLst/>
          </a:prstGeom>
        </p:spPr>
      </p:pic>
      <p:sp>
        <p:nvSpPr>
          <p:cNvPr id="23" name="Google Shape;87;p13">
            <a:extLst>
              <a:ext uri="{FF2B5EF4-FFF2-40B4-BE49-F238E27FC236}">
                <a16:creationId xmlns:a16="http://schemas.microsoft.com/office/drawing/2014/main" id="{058275C2-D13A-D5B2-8A96-159724EE7426}"/>
              </a:ext>
            </a:extLst>
          </p:cNvPr>
          <p:cNvSpPr txBox="1"/>
          <p:nvPr/>
        </p:nvSpPr>
        <p:spPr>
          <a:xfrm>
            <a:off x="751438" y="1202989"/>
            <a:ext cx="10855105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 err="1">
                <a:solidFill>
                  <a:schemeClr val="bg2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Aspetti</a:t>
            </a:r>
            <a:r>
              <a:rPr lang="en-US" sz="4000" b="1" i="0" u="none" strike="noStrike" cap="none" dirty="0">
                <a:solidFill>
                  <a:schemeClr val="bg2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4000" b="1" i="0" u="none" strike="noStrike" cap="none" dirty="0" err="1">
                <a:solidFill>
                  <a:schemeClr val="bg2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tecnici</a:t>
            </a:r>
            <a:r>
              <a:rPr lang="en-US" sz="4000" b="1" i="0" u="none" strike="noStrike" cap="none" dirty="0">
                <a:solidFill>
                  <a:schemeClr val="bg2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e </a:t>
            </a:r>
            <a:r>
              <a:rPr lang="en-US" sz="4000" b="1" i="0" u="none" strike="noStrike" cap="none" dirty="0" err="1">
                <a:solidFill>
                  <a:schemeClr val="bg2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societari</a:t>
            </a:r>
            <a:r>
              <a:rPr lang="en-US" sz="4000" b="1" i="0" u="none" strike="noStrike" cap="none" dirty="0">
                <a:solidFill>
                  <a:schemeClr val="bg2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</a:p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chemeClr val="bg2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della Cooperativ</a:t>
            </a:r>
            <a:r>
              <a:rPr lang="en-US" sz="4000" b="1" dirty="0">
                <a:solidFill>
                  <a:schemeClr val="bg2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a di </a:t>
            </a:r>
            <a:r>
              <a:rPr lang="en-US" sz="4000" b="1" dirty="0" err="1">
                <a:solidFill>
                  <a:schemeClr val="bg2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Comunità</a:t>
            </a:r>
            <a:endParaRPr sz="4000" b="1" dirty="0">
              <a:solidFill>
                <a:schemeClr val="bg2"/>
              </a:solidFill>
              <a:latin typeface="Aptos" panose="020B00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04FBBD2-EA9B-01BB-1112-F5CB4999C01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702"/>
          <a:stretch>
            <a:fillRect/>
          </a:stretch>
        </p:blipFill>
        <p:spPr>
          <a:xfrm>
            <a:off x="930006" y="4570056"/>
            <a:ext cx="10676537" cy="884712"/>
          </a:xfrm>
          <a:prstGeom prst="rect">
            <a:avLst/>
          </a:prstGeom>
        </p:spPr>
      </p:pic>
      <p:sp>
        <p:nvSpPr>
          <p:cNvPr id="7" name="Google Shape;96;p14">
            <a:extLst>
              <a:ext uri="{FF2B5EF4-FFF2-40B4-BE49-F238E27FC236}">
                <a16:creationId xmlns:a16="http://schemas.microsoft.com/office/drawing/2014/main" id="{5EDC92FF-A2B5-8FA9-8DF3-FBBAA6421B95}"/>
              </a:ext>
            </a:extLst>
          </p:cNvPr>
          <p:cNvSpPr txBox="1"/>
          <p:nvPr/>
        </p:nvSpPr>
        <p:spPr>
          <a:xfrm>
            <a:off x="8497583" y="6076431"/>
            <a:ext cx="292098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it-IT" dirty="0">
                <a:solidFill>
                  <a:schemeClr val="bg2"/>
                </a:solidFill>
                <a:latin typeface="Aptos" panose="020B0004020202020204" pitchFamily="34" charset="0"/>
              </a:rPr>
              <a:t>Scheggia e Pascelupo – 01/09/2026</a:t>
            </a:r>
          </a:p>
        </p:txBody>
      </p:sp>
      <p:sp>
        <p:nvSpPr>
          <p:cNvPr id="9" name="Google Shape;96;p14">
            <a:extLst>
              <a:ext uri="{FF2B5EF4-FFF2-40B4-BE49-F238E27FC236}">
                <a16:creationId xmlns:a16="http://schemas.microsoft.com/office/drawing/2014/main" id="{86F0B848-E20F-A25C-CD23-9F79FF178C83}"/>
              </a:ext>
            </a:extLst>
          </p:cNvPr>
          <p:cNvSpPr txBox="1"/>
          <p:nvPr/>
        </p:nvSpPr>
        <p:spPr>
          <a:xfrm>
            <a:off x="1389751" y="3324917"/>
            <a:ext cx="975704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400" i="1" dirty="0">
                <a:solidFill>
                  <a:schemeClr val="bg2"/>
                </a:solidFill>
                <a:latin typeface="Aptos" panose="020B0004020202020204" pitchFamily="34" charset="0"/>
              </a:rPr>
              <a:t>Riattivazione della filiera del legno nei comuni di Scheggia e Costacciaro</a:t>
            </a:r>
          </a:p>
          <a:p>
            <a:pPr algn="ctr">
              <a:lnSpc>
                <a:spcPct val="150000"/>
              </a:lnSpc>
            </a:pPr>
            <a:r>
              <a:rPr lang="it-IT" sz="2400" i="1" dirty="0">
                <a:solidFill>
                  <a:schemeClr val="bg2"/>
                </a:solidFill>
                <a:latin typeface="Aptos" panose="020B0004020202020204" pitchFamily="34" charset="0"/>
              </a:rPr>
              <a:t>CUP D22C24000350002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E1C51BD0-F7B4-19C4-1E29-D8D4870E0B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5089" y="368936"/>
            <a:ext cx="2332718" cy="53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810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573410"/>
            <a:ext cx="3555950" cy="4255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7950" y="1573410"/>
            <a:ext cx="3555950" cy="4255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64400" y="1573410"/>
            <a:ext cx="3555950" cy="4255889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9"/>
          <p:cNvSpPr txBox="1"/>
          <p:nvPr/>
        </p:nvSpPr>
        <p:spPr>
          <a:xfrm>
            <a:off x="571500" y="6019800"/>
            <a:ext cx="1104900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La </a:t>
            </a:r>
            <a:r>
              <a:rPr lang="en-US" sz="1500" b="0" i="1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maggioranza</a:t>
            </a:r>
            <a:r>
              <a:rPr lang="en-US" sz="1500" b="0" i="1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1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dei</a:t>
            </a:r>
            <a:r>
              <a:rPr lang="en-US" sz="1500" b="0" i="1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1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componenti</a:t>
            </a:r>
            <a:r>
              <a:rPr lang="en-US" sz="1500" b="0" i="1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1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deve</a:t>
            </a:r>
            <a:r>
              <a:rPr lang="en-US" sz="1500" b="0" i="1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1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essere</a:t>
            </a:r>
            <a:r>
              <a:rPr lang="en-US" sz="1500" b="0" i="1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1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scelta</a:t>
            </a:r>
            <a:r>
              <a:rPr lang="en-US" sz="1500" b="0" i="1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1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tra</a:t>
            </a:r>
            <a:r>
              <a:rPr lang="en-US" sz="1500" b="0" i="1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1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i</a:t>
            </a:r>
            <a:r>
              <a:rPr lang="en-US" sz="1500" b="0" i="1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1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soci</a:t>
            </a:r>
            <a:r>
              <a:rPr lang="en-US" sz="1500" b="0" i="1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1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cooperatori</a:t>
            </a:r>
            <a:r>
              <a:rPr lang="en-US" sz="1500" b="0" i="1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.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78" name="Google Shape;178;p19"/>
          <p:cNvSpPr txBox="1"/>
          <p:nvPr/>
        </p:nvSpPr>
        <p:spPr>
          <a:xfrm>
            <a:off x="792639" y="2135385"/>
            <a:ext cx="311367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Consiglio di Amministrazione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79" name="Google Shape;179;p19"/>
          <p:cNvSpPr txBox="1"/>
          <p:nvPr/>
        </p:nvSpPr>
        <p:spPr>
          <a:xfrm>
            <a:off x="866775" y="3173610"/>
            <a:ext cx="2965400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Composto da un numero dispari di consiglieri (da 3 a 11), eletti dall'Assemblea.</a:t>
            </a:r>
            <a:endParaRPr>
              <a:latin typeface="Aptos" panose="020B0004020202020204" pitchFamily="34" charset="0"/>
            </a:endParaRPr>
          </a:p>
        </p:txBody>
      </p:sp>
      <p:sp>
        <p:nvSpPr>
          <p:cNvPr id="180" name="Google Shape;180;p19"/>
          <p:cNvSpPr txBox="1"/>
          <p:nvPr/>
        </p:nvSpPr>
        <p:spPr>
          <a:xfrm>
            <a:off x="4539090" y="2135385"/>
            <a:ext cx="311367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1CAA0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Poteri di Gestione</a:t>
            </a:r>
            <a:endParaRPr>
              <a:latin typeface="Aptos" panose="020B0004020202020204" pitchFamily="34" charset="0"/>
            </a:endParaRPr>
          </a:p>
        </p:txBody>
      </p:sp>
      <p:sp>
        <p:nvSpPr>
          <p:cNvPr id="181" name="Google Shape;181;p19"/>
          <p:cNvSpPr txBox="1"/>
          <p:nvPr/>
        </p:nvSpPr>
        <p:spPr>
          <a:xfrm>
            <a:off x="4613225" y="2821185"/>
            <a:ext cx="296540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Gli</a:t>
            </a:r>
            <a:r>
              <a:rPr lang="en-US" sz="1500" b="0" i="0" u="none" strike="noStrike" cap="none" dirty="0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amministratori</a:t>
            </a:r>
            <a:r>
              <a:rPr lang="en-US" sz="1500" b="0" i="0" u="none" strike="noStrike" cap="none" dirty="0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hanno</a:t>
            </a:r>
            <a:r>
              <a:rPr lang="en-US" sz="1500" b="0" i="0" u="none" strike="noStrike" cap="none" dirty="0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ampi</a:t>
            </a:r>
            <a:r>
              <a:rPr lang="en-US" sz="1500" b="0" i="0" u="none" strike="noStrike" cap="none" dirty="0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poteri</a:t>
            </a:r>
            <a:r>
              <a:rPr lang="en-US" sz="1500" b="0" i="0" u="none" strike="noStrike" cap="none" dirty="0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per la </a:t>
            </a:r>
            <a:r>
              <a:rPr lang="en-US" sz="1500" b="0" i="0" u="none" strike="noStrike" cap="none" dirty="0" err="1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gestione</a:t>
            </a:r>
            <a:r>
              <a:rPr lang="en-US" sz="1500" b="0" i="0" u="none" strike="noStrike" cap="none" dirty="0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ordinaria</a:t>
            </a:r>
            <a:r>
              <a:rPr lang="en-US" sz="1500" b="0" i="0" u="none" strike="noStrike" cap="none" dirty="0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e </a:t>
            </a:r>
            <a:r>
              <a:rPr lang="en-US" sz="1500" b="0" i="0" u="none" strike="noStrike" cap="none" dirty="0" err="1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straordinaria</a:t>
            </a:r>
            <a:r>
              <a:rPr lang="en-US" sz="1500" b="0" i="0" u="none" strike="noStrike" cap="none" dirty="0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, </a:t>
            </a:r>
            <a:r>
              <a:rPr lang="en-US" sz="1500" b="0" i="0" u="none" strike="noStrike" cap="none" dirty="0" err="1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agendo</a:t>
            </a:r>
            <a:r>
              <a:rPr lang="en-US" sz="1500" b="0" i="0" u="none" strike="noStrike" cap="none" dirty="0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nell'interesse</a:t>
            </a:r>
            <a:r>
              <a:rPr lang="en-US" sz="1500" b="0" i="0" u="none" strike="noStrike" cap="none" dirty="0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generale della </a:t>
            </a:r>
            <a:r>
              <a:rPr lang="en-US" sz="1500" b="0" i="0" u="none" strike="noStrike" cap="none" dirty="0" err="1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Comunità</a:t>
            </a:r>
            <a:r>
              <a:rPr lang="en-US" sz="1500" b="0" i="0" u="none" strike="noStrike" cap="none" dirty="0">
                <a:solidFill>
                  <a:srgbClr val="F3F0DF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.</a:t>
            </a: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F3F0DF"/>
                </a:solidFill>
                <a:latin typeface="Aptos" panose="020B0004020202020204" pitchFamily="34" charset="0"/>
                <a:sym typeface="DM Sans"/>
              </a:rPr>
              <a:t>Ha il </a:t>
            </a:r>
            <a:r>
              <a:rPr lang="en-US" sz="1500" dirty="0" err="1">
                <a:solidFill>
                  <a:srgbClr val="F3F0DF"/>
                </a:solidFill>
                <a:latin typeface="Aptos" panose="020B0004020202020204" pitchFamily="34" charset="0"/>
                <a:sym typeface="DM Sans"/>
              </a:rPr>
              <a:t>compito</a:t>
            </a:r>
            <a:r>
              <a:rPr lang="en-US" sz="1500" dirty="0">
                <a:solidFill>
                  <a:srgbClr val="F3F0DF"/>
                </a:solidFill>
                <a:latin typeface="Aptos" panose="020B0004020202020204" pitchFamily="34" charset="0"/>
                <a:sym typeface="DM Sans"/>
              </a:rPr>
              <a:t> di </a:t>
            </a:r>
            <a:r>
              <a:rPr lang="en-US" sz="1500" dirty="0" err="1">
                <a:solidFill>
                  <a:srgbClr val="F3F0DF"/>
                </a:solidFill>
                <a:latin typeface="Aptos" panose="020B0004020202020204" pitchFamily="34" charset="0"/>
                <a:sym typeface="DM Sans"/>
              </a:rPr>
              <a:t>esaminare</a:t>
            </a:r>
            <a:r>
              <a:rPr lang="en-US" sz="1500" dirty="0">
                <a:solidFill>
                  <a:srgbClr val="F3F0DF"/>
                </a:solidFill>
                <a:latin typeface="Aptos" panose="020B0004020202020204" pitchFamily="34" charset="0"/>
                <a:sym typeface="DM Sans"/>
              </a:rPr>
              <a:t> le </a:t>
            </a:r>
            <a:r>
              <a:rPr lang="en-US" sz="1500" dirty="0" err="1">
                <a:solidFill>
                  <a:srgbClr val="F3F0DF"/>
                </a:solidFill>
                <a:latin typeface="Aptos" panose="020B0004020202020204" pitchFamily="34" charset="0"/>
                <a:sym typeface="DM Sans"/>
              </a:rPr>
              <a:t>domande</a:t>
            </a:r>
            <a:r>
              <a:rPr lang="en-US" sz="1500" dirty="0">
                <a:solidFill>
                  <a:srgbClr val="F3F0DF"/>
                </a:solidFill>
                <a:latin typeface="Aptos" panose="020B0004020202020204" pitchFamily="34" charset="0"/>
                <a:sym typeface="DM Sans"/>
              </a:rPr>
              <a:t> di </a:t>
            </a:r>
            <a:r>
              <a:rPr lang="en-US" sz="1500" dirty="0" err="1">
                <a:solidFill>
                  <a:srgbClr val="F3F0DF"/>
                </a:solidFill>
                <a:latin typeface="Aptos" panose="020B0004020202020204" pitchFamily="34" charset="0"/>
                <a:sym typeface="DM Sans"/>
              </a:rPr>
              <a:t>ammissione</a:t>
            </a:r>
            <a:r>
              <a:rPr lang="en-US" sz="1500" dirty="0">
                <a:solidFill>
                  <a:srgbClr val="F3F0DF"/>
                </a:solidFill>
                <a:latin typeface="Aptos" panose="020B0004020202020204" pitchFamily="34" charset="0"/>
                <a:sym typeface="DM Sans"/>
              </a:rPr>
              <a:t> </a:t>
            </a:r>
            <a:r>
              <a:rPr lang="en-US" sz="1500" dirty="0" err="1">
                <a:solidFill>
                  <a:srgbClr val="F3F0DF"/>
                </a:solidFill>
                <a:latin typeface="Aptos" panose="020B0004020202020204" pitchFamily="34" charset="0"/>
                <a:sym typeface="DM Sans"/>
              </a:rPr>
              <a:t>dei</a:t>
            </a:r>
            <a:r>
              <a:rPr lang="en-US" sz="1500" dirty="0">
                <a:solidFill>
                  <a:srgbClr val="F3F0DF"/>
                </a:solidFill>
                <a:latin typeface="Aptos" panose="020B0004020202020204" pitchFamily="34" charset="0"/>
                <a:sym typeface="DM Sans"/>
              </a:rPr>
              <a:t> </a:t>
            </a:r>
            <a:r>
              <a:rPr lang="en-US" sz="1500" dirty="0" err="1">
                <a:solidFill>
                  <a:srgbClr val="F3F0DF"/>
                </a:solidFill>
                <a:latin typeface="Aptos" panose="020B0004020202020204" pitchFamily="34" charset="0"/>
                <a:sym typeface="DM Sans"/>
              </a:rPr>
              <a:t>Soci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82" name="Google Shape;182;p19"/>
          <p:cNvSpPr txBox="1"/>
          <p:nvPr/>
        </p:nvSpPr>
        <p:spPr>
          <a:xfrm>
            <a:off x="8285540" y="2135385"/>
            <a:ext cx="311367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Rappresentanza</a:t>
            </a:r>
            <a:endParaRPr>
              <a:latin typeface="Aptos" panose="020B0004020202020204" pitchFamily="34" charset="0"/>
            </a:endParaRPr>
          </a:p>
        </p:txBody>
      </p:sp>
      <p:sp>
        <p:nvSpPr>
          <p:cNvPr id="183" name="Google Shape;183;p19"/>
          <p:cNvSpPr txBox="1"/>
          <p:nvPr/>
        </p:nvSpPr>
        <p:spPr>
          <a:xfrm>
            <a:off x="8359675" y="2821185"/>
            <a:ext cx="2965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Il Presidente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rappresenta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la Cooperativa di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fronte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a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terzi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.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84" name="Google Shape;184;p19"/>
          <p:cNvSpPr txBox="1"/>
          <p:nvPr/>
        </p:nvSpPr>
        <p:spPr>
          <a:xfrm>
            <a:off x="571500" y="69711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Organi</a:t>
            </a:r>
            <a:r>
              <a:rPr lang="en-US" sz="30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 </a:t>
            </a:r>
            <a:r>
              <a:rPr lang="en-US" sz="30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sociali</a:t>
            </a:r>
            <a:r>
              <a:rPr lang="en-US" sz="30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: Consiglio di Amministrazione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85" name="Google Shape;185;p19"/>
          <p:cNvSpPr/>
          <p:nvPr/>
        </p:nvSpPr>
        <p:spPr>
          <a:xfrm>
            <a:off x="571500" y="1268610"/>
            <a:ext cx="11049000" cy="1905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9050" y="-1269383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4572892"/>
            <a:ext cx="5286375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0"/>
          <p:cNvSpPr txBox="1"/>
          <p:nvPr/>
        </p:nvSpPr>
        <p:spPr>
          <a:xfrm>
            <a:off x="571500" y="1588117"/>
            <a:ext cx="5286375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i="0" u="none" strike="noStrike" cap="none" dirty="0">
                <a:solidFill>
                  <a:srgbClr val="11CAA0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100%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93" name="Google Shape;193;p20"/>
          <p:cNvSpPr txBox="1"/>
          <p:nvPr/>
        </p:nvSpPr>
        <p:spPr>
          <a:xfrm>
            <a:off x="514350" y="2758052"/>
            <a:ext cx="528637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Trasparenza</a:t>
            </a:r>
            <a:r>
              <a:rPr lang="en-US" sz="18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Comunitaria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94" name="Google Shape;194;p20"/>
          <p:cNvSpPr txBox="1"/>
          <p:nvPr/>
        </p:nvSpPr>
        <p:spPr>
          <a:xfrm>
            <a:off x="6096000" y="1700777"/>
            <a:ext cx="555069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Informativa</a:t>
            </a:r>
            <a:r>
              <a:rPr lang="en-US" sz="3600" b="0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 alla </a:t>
            </a:r>
            <a:r>
              <a:rPr lang="en-US" sz="3600" b="0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Comunità</a:t>
            </a:r>
            <a:endParaRPr sz="3600" dirty="0">
              <a:latin typeface="Aptos" panose="020B0004020202020204" pitchFamily="34" charset="0"/>
            </a:endParaRPr>
          </a:p>
        </p:txBody>
      </p:sp>
      <p:sp>
        <p:nvSpPr>
          <p:cNvPr id="195" name="Google Shape;195;p20"/>
          <p:cNvSpPr txBox="1"/>
          <p:nvPr/>
        </p:nvSpPr>
        <p:spPr>
          <a:xfrm>
            <a:off x="5930020" y="2519927"/>
            <a:ext cx="6029608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Il Consiglio di Amministrazione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illustra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ai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Soci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gli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obiettivi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raggiunti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per il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perseguimento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dello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scopo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comunitario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.</a:t>
            </a:r>
            <a:endParaRPr sz="1800" dirty="0">
              <a:latin typeface="Aptos" panose="020B0004020202020204" pitchFamily="34" charset="0"/>
            </a:endParaRPr>
          </a:p>
        </p:txBody>
      </p:sp>
      <p:sp>
        <p:nvSpPr>
          <p:cNvPr id="196" name="Google Shape;196;p20"/>
          <p:cNvSpPr txBox="1"/>
          <p:nvPr/>
        </p:nvSpPr>
        <p:spPr>
          <a:xfrm>
            <a:off x="5930021" y="3413059"/>
            <a:ext cx="5966232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Non solo ai </a:t>
            </a:r>
            <a:r>
              <a:rPr lang="en-US" sz="2000" b="1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soci</a:t>
            </a:r>
            <a:r>
              <a:rPr lang="en-US" sz="2000" b="1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: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la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relazione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viene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presentata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all'intera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Comunità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,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garantendo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massima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trasparenza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e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partecipazione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.</a:t>
            </a:r>
            <a:endParaRPr sz="2000" dirty="0">
              <a:latin typeface="Aptos" panose="020B0004020202020204" pitchFamily="34" charset="0"/>
            </a:endParaRPr>
          </a:p>
        </p:txBody>
      </p:sp>
      <p:pic>
        <p:nvPicPr>
          <p:cNvPr id="197" name="Google Shape;197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28158" y="5320592"/>
            <a:ext cx="5286375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0"/>
          <p:cNvSpPr txBox="1"/>
          <p:nvPr/>
        </p:nvSpPr>
        <p:spPr>
          <a:xfrm>
            <a:off x="571500" y="69711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Rendicontazione</a:t>
            </a:r>
            <a:r>
              <a:rPr lang="en-US" sz="30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 e </a:t>
            </a:r>
            <a:r>
              <a:rPr lang="en-US" sz="30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Impatto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99" name="Google Shape;199;p20"/>
          <p:cNvSpPr/>
          <p:nvPr/>
        </p:nvSpPr>
        <p:spPr>
          <a:xfrm>
            <a:off x="571500" y="1268610"/>
            <a:ext cx="11049000" cy="1905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93;p20">
            <a:extLst>
              <a:ext uri="{FF2B5EF4-FFF2-40B4-BE49-F238E27FC236}">
                <a16:creationId xmlns:a16="http://schemas.microsoft.com/office/drawing/2014/main" id="{2FB9CA9B-A92B-B57B-3046-1E8312341D2E}"/>
              </a:ext>
            </a:extLst>
          </p:cNvPr>
          <p:cNvSpPr txBox="1"/>
          <p:nvPr/>
        </p:nvSpPr>
        <p:spPr>
          <a:xfrm>
            <a:off x="366949" y="3705418"/>
            <a:ext cx="5286375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FIDUCIA = SVILUPPO</a:t>
            </a:r>
            <a:endParaRPr sz="40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425898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149798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873698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4597598"/>
            <a:ext cx="17145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22;p16">
            <a:extLst>
              <a:ext uri="{FF2B5EF4-FFF2-40B4-BE49-F238E27FC236}">
                <a16:creationId xmlns:a16="http://schemas.microsoft.com/office/drawing/2014/main" id="{1EFABD1A-0BA9-FBEB-B56E-2FC1A6AB3D72}"/>
              </a:ext>
            </a:extLst>
          </p:cNvPr>
          <p:cNvSpPr/>
          <p:nvPr/>
        </p:nvSpPr>
        <p:spPr>
          <a:xfrm>
            <a:off x="950233" y="2531939"/>
            <a:ext cx="9334501" cy="45719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22;p16">
            <a:extLst>
              <a:ext uri="{FF2B5EF4-FFF2-40B4-BE49-F238E27FC236}">
                <a16:creationId xmlns:a16="http://schemas.microsoft.com/office/drawing/2014/main" id="{00FBB687-91B8-7EDC-BD92-A9EC6E8F02C1}"/>
              </a:ext>
            </a:extLst>
          </p:cNvPr>
          <p:cNvSpPr/>
          <p:nvPr/>
        </p:nvSpPr>
        <p:spPr>
          <a:xfrm>
            <a:off x="950232" y="3967681"/>
            <a:ext cx="9334501" cy="49635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122;p16">
            <a:extLst>
              <a:ext uri="{FF2B5EF4-FFF2-40B4-BE49-F238E27FC236}">
                <a16:creationId xmlns:a16="http://schemas.microsoft.com/office/drawing/2014/main" id="{A5F52C41-615C-CD3C-B0DE-4E608B4C6238}"/>
              </a:ext>
            </a:extLst>
          </p:cNvPr>
          <p:cNvSpPr/>
          <p:nvPr/>
        </p:nvSpPr>
        <p:spPr>
          <a:xfrm>
            <a:off x="950231" y="4697610"/>
            <a:ext cx="9334501" cy="49635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22;p16">
            <a:extLst>
              <a:ext uri="{FF2B5EF4-FFF2-40B4-BE49-F238E27FC236}">
                <a16:creationId xmlns:a16="http://schemas.microsoft.com/office/drawing/2014/main" id="{EE4E0451-8F39-2CAE-C5FA-D879F769ADA3}"/>
              </a:ext>
            </a:extLst>
          </p:cNvPr>
          <p:cNvSpPr/>
          <p:nvPr/>
        </p:nvSpPr>
        <p:spPr>
          <a:xfrm>
            <a:off x="950232" y="3249810"/>
            <a:ext cx="9334501" cy="45719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21;p16">
            <a:extLst>
              <a:ext uri="{FF2B5EF4-FFF2-40B4-BE49-F238E27FC236}">
                <a16:creationId xmlns:a16="http://schemas.microsoft.com/office/drawing/2014/main" id="{8BE2B39D-81D2-8C55-443C-22FD5AE8DB60}"/>
              </a:ext>
            </a:extLst>
          </p:cNvPr>
          <p:cNvSpPr txBox="1"/>
          <p:nvPr/>
        </p:nvSpPr>
        <p:spPr>
          <a:xfrm>
            <a:off x="2271477" y="677390"/>
            <a:ext cx="735933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Domande</a:t>
            </a:r>
            <a:r>
              <a:rPr lang="en-US" sz="60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!?</a:t>
            </a:r>
            <a:endParaRPr sz="60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83">
          <a:extLst>
            <a:ext uri="{FF2B5EF4-FFF2-40B4-BE49-F238E27FC236}">
              <a16:creationId xmlns:a16="http://schemas.microsoft.com/office/drawing/2014/main" id="{045090F6-598D-6DD5-2D57-43928AAC9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>
            <a:extLst>
              <a:ext uri="{FF2B5EF4-FFF2-40B4-BE49-F238E27FC236}">
                <a16:creationId xmlns:a16="http://schemas.microsoft.com/office/drawing/2014/main" id="{B135319E-44A6-786F-4762-22F6394596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888" y="-33682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88A9477F-F23B-8B55-7E53-5CB4A803F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6980" y="4226024"/>
            <a:ext cx="2291404" cy="589196"/>
          </a:xfrm>
          <a:prstGeom prst="rect">
            <a:avLst/>
          </a:prstGeom>
        </p:spPr>
      </p:pic>
      <p:sp>
        <p:nvSpPr>
          <p:cNvPr id="23" name="Google Shape;87;p13">
            <a:extLst>
              <a:ext uri="{FF2B5EF4-FFF2-40B4-BE49-F238E27FC236}">
                <a16:creationId xmlns:a16="http://schemas.microsoft.com/office/drawing/2014/main" id="{33C54F22-8650-B805-F65A-DFE2045B74E5}"/>
              </a:ext>
            </a:extLst>
          </p:cNvPr>
          <p:cNvSpPr txBox="1"/>
          <p:nvPr/>
        </p:nvSpPr>
        <p:spPr>
          <a:xfrm>
            <a:off x="1157335" y="2359832"/>
            <a:ext cx="10855105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bg2"/>
                </a:solidFill>
                <a:latin typeface="Aptos" panose="020B0004020202020204" pitchFamily="34" charset="0"/>
                <a:sym typeface="DM Sans"/>
              </a:rPr>
              <a:t>Grazie per </a:t>
            </a:r>
            <a:r>
              <a:rPr lang="en-US" sz="4000" b="1" dirty="0" err="1">
                <a:solidFill>
                  <a:schemeClr val="bg2"/>
                </a:solidFill>
                <a:latin typeface="Aptos" panose="020B0004020202020204" pitchFamily="34" charset="0"/>
                <a:sym typeface="DM Sans"/>
              </a:rPr>
              <a:t>l’attenzione</a:t>
            </a:r>
            <a:endParaRPr lang="en-US" sz="4000" b="1" dirty="0">
              <a:solidFill>
                <a:schemeClr val="bg2"/>
              </a:solidFill>
              <a:latin typeface="Aptos" panose="020B0004020202020204" pitchFamily="34" charset="0"/>
              <a:sym typeface="DM Sans"/>
            </a:endParaRPr>
          </a:p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bg2"/>
                </a:solidFill>
                <a:latin typeface="Aptos" panose="020B0004020202020204" pitchFamily="34" charset="0"/>
                <a:sym typeface="DM Sans"/>
              </a:rPr>
              <a:t>e la </a:t>
            </a:r>
            <a:r>
              <a:rPr lang="en-US" sz="4000" b="1" dirty="0" err="1">
                <a:solidFill>
                  <a:schemeClr val="bg2"/>
                </a:solidFill>
                <a:latin typeface="Aptos" panose="020B0004020202020204" pitchFamily="34" charset="0"/>
                <a:sym typeface="DM Sans"/>
              </a:rPr>
              <a:t>partecipazione</a:t>
            </a:r>
            <a:r>
              <a:rPr lang="en-US" sz="4000" b="1" dirty="0">
                <a:solidFill>
                  <a:schemeClr val="bg2"/>
                </a:solidFill>
                <a:latin typeface="Aptos" panose="020B0004020202020204" pitchFamily="34" charset="0"/>
                <a:sym typeface="DM Sans"/>
              </a:rPr>
              <a:t>!</a:t>
            </a:r>
            <a:endParaRPr sz="4000" b="1" dirty="0">
              <a:solidFill>
                <a:schemeClr val="bg2"/>
              </a:solidFill>
              <a:latin typeface="Aptos" panose="020B00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1C51BD0-F7B4-19C4-1E29-D8D4870E0B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0047" y="4226024"/>
            <a:ext cx="2223687" cy="50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53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92">
          <a:extLst>
            <a:ext uri="{FF2B5EF4-FFF2-40B4-BE49-F238E27FC236}">
              <a16:creationId xmlns:a16="http://schemas.microsoft.com/office/drawing/2014/main" id="{26A75256-F583-05D0-EC96-9F9FE91D7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>
            <a:extLst>
              <a:ext uri="{FF2B5EF4-FFF2-40B4-BE49-F238E27FC236}">
                <a16:creationId xmlns:a16="http://schemas.microsoft.com/office/drawing/2014/main" id="{40FA0560-73E5-083B-8F05-0B03D0AE9FA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84087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>
            <a:extLst>
              <a:ext uri="{FF2B5EF4-FFF2-40B4-BE49-F238E27FC236}">
                <a16:creationId xmlns:a16="http://schemas.microsoft.com/office/drawing/2014/main" id="{0A252A23-7B26-A065-C345-951EC9A8E108}"/>
              </a:ext>
            </a:extLst>
          </p:cNvPr>
          <p:cNvSpPr/>
          <p:nvPr/>
        </p:nvSpPr>
        <p:spPr>
          <a:xfrm>
            <a:off x="660321" y="1709072"/>
            <a:ext cx="1428750" cy="113662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>
            <a:extLst>
              <a:ext uri="{FF2B5EF4-FFF2-40B4-BE49-F238E27FC236}">
                <a16:creationId xmlns:a16="http://schemas.microsoft.com/office/drawing/2014/main" id="{FBF1FF20-F9C2-1AFF-B79A-AD5233333782}"/>
              </a:ext>
            </a:extLst>
          </p:cNvPr>
          <p:cNvSpPr txBox="1"/>
          <p:nvPr/>
        </p:nvSpPr>
        <p:spPr>
          <a:xfrm>
            <a:off x="660321" y="471410"/>
            <a:ext cx="10871358" cy="71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Cosa è </a:t>
            </a:r>
            <a:r>
              <a:rPr lang="en-US" sz="45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una</a:t>
            </a:r>
            <a:r>
              <a:rPr lang="en-US" sz="45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 Cooperativa di </a:t>
            </a:r>
            <a:r>
              <a:rPr lang="en-US" sz="45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Comunità</a:t>
            </a:r>
            <a:r>
              <a:rPr lang="en-US" sz="45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?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96" name="Google Shape;96;p14">
            <a:extLst>
              <a:ext uri="{FF2B5EF4-FFF2-40B4-BE49-F238E27FC236}">
                <a16:creationId xmlns:a16="http://schemas.microsoft.com/office/drawing/2014/main" id="{FB2967C1-C524-0A93-7069-8B5E9DA285FF}"/>
              </a:ext>
            </a:extLst>
          </p:cNvPr>
          <p:cNvSpPr txBox="1"/>
          <p:nvPr/>
        </p:nvSpPr>
        <p:spPr>
          <a:xfrm>
            <a:off x="2394640" y="1491834"/>
            <a:ext cx="9329596" cy="4136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non è solo un progetto economico, ma una scelta collettiva di:</a:t>
            </a:r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2400" b="0" i="0" u="none" strike="noStrike" cap="none" dirty="0">
              <a:solidFill>
                <a:srgbClr val="333333"/>
              </a:solidFill>
              <a:latin typeface="Aptos" panose="020B0004020202020204" pitchFamily="34" charset="0"/>
              <a:ea typeface="DM Sans"/>
              <a:cs typeface="DM Sans"/>
              <a:sym typeface="DM Sans"/>
            </a:endParaRPr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i="0" u="none" strike="noStrik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ptos" panose="020B0004020202020204" pitchFamily="34" charset="0"/>
                <a:ea typeface="DM Sans"/>
                <a:cs typeface="DM Sans"/>
                <a:sym typeface="DM Sans"/>
              </a:rPr>
              <a:t> responsabilità verso la comunità</a:t>
            </a:r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i="0" u="none" strike="noStrik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ptos" panose="020B0004020202020204" pitchFamily="34" charset="0"/>
                <a:ea typeface="DM Sans"/>
                <a:cs typeface="DM Sans"/>
                <a:sym typeface="DM Sans"/>
              </a:rPr>
              <a:t> appartenenza alla comunità</a:t>
            </a:r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i="0" u="none" strike="noStrik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ptos" panose="020B0004020202020204" pitchFamily="34" charset="0"/>
                <a:ea typeface="DM Sans"/>
                <a:cs typeface="DM Sans"/>
                <a:sym typeface="DM Sans"/>
              </a:rPr>
              <a:t> identità comunitaria </a:t>
            </a:r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i="0" u="none" strike="noStrik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ptos" panose="020B0004020202020204" pitchFamily="34" charset="0"/>
                <a:ea typeface="DM Sans"/>
                <a:cs typeface="DM Sans"/>
                <a:sym typeface="DM Sans"/>
              </a:rPr>
              <a:t> visione comune</a:t>
            </a:r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2DFCFEEF-FA4D-0D24-2FEF-88CE5D3E14C4}"/>
              </a:ext>
            </a:extLst>
          </p:cNvPr>
          <p:cNvSpPr/>
          <p:nvPr/>
        </p:nvSpPr>
        <p:spPr>
          <a:xfrm>
            <a:off x="701352" y="2888055"/>
            <a:ext cx="1346687" cy="2172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ptos" panose="020B0004020202020204" pitchFamily="34" charset="0"/>
            </a:endParaRPr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3D1229BF-5433-91EE-9BB5-F8B7E789F6EC}"/>
              </a:ext>
            </a:extLst>
          </p:cNvPr>
          <p:cNvSpPr/>
          <p:nvPr/>
        </p:nvSpPr>
        <p:spPr>
          <a:xfrm>
            <a:off x="701352" y="3644021"/>
            <a:ext cx="1346687" cy="2172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ptos" panose="020B0004020202020204" pitchFamily="34" charset="0"/>
            </a:endParaRPr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1A1A7458-5378-BE09-F905-629EF561E742}"/>
              </a:ext>
            </a:extLst>
          </p:cNvPr>
          <p:cNvSpPr/>
          <p:nvPr/>
        </p:nvSpPr>
        <p:spPr>
          <a:xfrm>
            <a:off x="701351" y="4386402"/>
            <a:ext cx="1346687" cy="2172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ptos" panose="020B0004020202020204" pitchFamily="34" charset="0"/>
            </a:endParaRPr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7ADC42E4-220B-E9DD-3137-8E3389C20F74}"/>
              </a:ext>
            </a:extLst>
          </p:cNvPr>
          <p:cNvSpPr/>
          <p:nvPr/>
        </p:nvSpPr>
        <p:spPr>
          <a:xfrm>
            <a:off x="701350" y="5153456"/>
            <a:ext cx="1346687" cy="2172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973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>
            <a:off x="386470" y="1740994"/>
            <a:ext cx="1428750" cy="113662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660321" y="471410"/>
            <a:ext cx="10871358" cy="71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Cosa è </a:t>
            </a:r>
            <a:r>
              <a:rPr lang="en-US" sz="45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una</a:t>
            </a:r>
            <a:r>
              <a:rPr lang="en-US" sz="45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 Cooperativa di </a:t>
            </a:r>
            <a:r>
              <a:rPr lang="en-US" sz="45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Comunità</a:t>
            </a:r>
            <a:r>
              <a:rPr lang="en-US" sz="45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?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2032500" y="5278677"/>
            <a:ext cx="9329596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Un’ impresa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collettiva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dove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cittadini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e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istituzioni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collaborano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per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gestire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servizi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,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valorizzare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risorse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e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generare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benessere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locale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reinvestendo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nel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0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territorio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.</a:t>
            </a:r>
            <a:endParaRPr sz="2000" dirty="0">
              <a:latin typeface="Aptos" panose="020B0004020202020204" pitchFamily="34" charset="0"/>
            </a:endParaRPr>
          </a:p>
        </p:txBody>
      </p:sp>
      <p:sp>
        <p:nvSpPr>
          <p:cNvPr id="2" name="Google Shape;96;p14">
            <a:extLst>
              <a:ext uri="{FF2B5EF4-FFF2-40B4-BE49-F238E27FC236}">
                <a16:creationId xmlns:a16="http://schemas.microsoft.com/office/drawing/2014/main" id="{806942FB-B13F-F3C1-E4A2-10485235397B}"/>
              </a:ext>
            </a:extLst>
          </p:cNvPr>
          <p:cNvSpPr txBox="1"/>
          <p:nvPr/>
        </p:nvSpPr>
        <p:spPr>
          <a:xfrm>
            <a:off x="2032500" y="3185798"/>
            <a:ext cx="9906001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40000"/>
              </a:lnSpc>
            </a:pPr>
            <a:r>
              <a:rPr lang="it-IT" sz="2000" b="1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La cooperativa di comunità si impegna nell’integrare e mettere a sistema le diverse opportunità presenti nel territorio. NON PRENDE SPAZI MA LI CREA!</a:t>
            </a:r>
            <a:endParaRPr b="1" dirty="0">
              <a:latin typeface="Aptos" panose="020B0004020202020204" pitchFamily="34" charset="0"/>
            </a:endParaRPr>
          </a:p>
        </p:txBody>
      </p:sp>
      <p:sp>
        <p:nvSpPr>
          <p:cNvPr id="3" name="Google Shape;94;p14">
            <a:extLst>
              <a:ext uri="{FF2B5EF4-FFF2-40B4-BE49-F238E27FC236}">
                <a16:creationId xmlns:a16="http://schemas.microsoft.com/office/drawing/2014/main" id="{A2399C6A-B324-63CB-0F42-6FE9435F2DF3}"/>
              </a:ext>
            </a:extLst>
          </p:cNvPr>
          <p:cNvSpPr/>
          <p:nvPr/>
        </p:nvSpPr>
        <p:spPr>
          <a:xfrm>
            <a:off x="386470" y="5446635"/>
            <a:ext cx="1428750" cy="113662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94;p14">
            <a:extLst>
              <a:ext uri="{FF2B5EF4-FFF2-40B4-BE49-F238E27FC236}">
                <a16:creationId xmlns:a16="http://schemas.microsoft.com/office/drawing/2014/main" id="{FAFE71C3-734E-BFF8-0BD3-3CF536202A66}"/>
              </a:ext>
            </a:extLst>
          </p:cNvPr>
          <p:cNvSpPr/>
          <p:nvPr/>
        </p:nvSpPr>
        <p:spPr>
          <a:xfrm>
            <a:off x="386470" y="3402774"/>
            <a:ext cx="1428750" cy="113662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6;p14">
            <a:extLst>
              <a:ext uri="{FF2B5EF4-FFF2-40B4-BE49-F238E27FC236}">
                <a16:creationId xmlns:a16="http://schemas.microsoft.com/office/drawing/2014/main" id="{D58A5DA4-3DDC-49BE-4673-183D5C4B691A}"/>
              </a:ext>
            </a:extLst>
          </p:cNvPr>
          <p:cNvSpPr txBox="1"/>
          <p:nvPr/>
        </p:nvSpPr>
        <p:spPr>
          <a:xfrm>
            <a:off x="2032500" y="1579323"/>
            <a:ext cx="9906001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it-IT" sz="2000" dirty="0">
                <a:solidFill>
                  <a:srgbClr val="333333"/>
                </a:solidFill>
                <a:latin typeface="Aptos" panose="020B0004020202020204" pitchFamily="34" charset="0"/>
              </a:rPr>
              <a:t>La cooperativa di comunità elegge un TERRITORIO come area esclusiva di intervento, vincolando la sua missione alla </a:t>
            </a:r>
            <a:r>
              <a:rPr lang="it-IT" sz="2000" u="sng" dirty="0">
                <a:solidFill>
                  <a:srgbClr val="333333"/>
                </a:solidFill>
                <a:latin typeface="Aptos" panose="020B0004020202020204" pitchFamily="34" charset="0"/>
              </a:rPr>
              <a:t>rigenerazione/sviluppo</a:t>
            </a:r>
            <a:r>
              <a:rPr lang="it-IT" sz="2000" dirty="0">
                <a:solidFill>
                  <a:srgbClr val="333333"/>
                </a:solidFill>
                <a:latin typeface="Aptos" panose="020B0004020202020204" pitchFamily="34" charset="0"/>
              </a:rPr>
              <a:t> di tale area.</a:t>
            </a:r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87DA86E2-22C8-64B4-C93E-600EFC1A5D66}"/>
              </a:ext>
            </a:extLst>
          </p:cNvPr>
          <p:cNvSpPr/>
          <p:nvPr/>
        </p:nvSpPr>
        <p:spPr>
          <a:xfrm>
            <a:off x="6096000" y="4182701"/>
            <a:ext cx="467762" cy="97777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92">
          <a:extLst>
            <a:ext uri="{FF2B5EF4-FFF2-40B4-BE49-F238E27FC236}">
              <a16:creationId xmlns:a16="http://schemas.microsoft.com/office/drawing/2014/main" id="{4A0D0144-6B2A-A45C-B585-E8EF40D2E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>
            <a:extLst>
              <a:ext uri="{FF2B5EF4-FFF2-40B4-BE49-F238E27FC236}">
                <a16:creationId xmlns:a16="http://schemas.microsoft.com/office/drawing/2014/main" id="{12ADAA5A-F39D-04D3-3C2B-594D0361C3D8}"/>
              </a:ext>
            </a:extLst>
          </p:cNvPr>
          <p:cNvSpPr txBox="1"/>
          <p:nvPr/>
        </p:nvSpPr>
        <p:spPr>
          <a:xfrm>
            <a:off x="660320" y="267468"/>
            <a:ext cx="11018649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Siamo di </a:t>
            </a:r>
            <a:r>
              <a:rPr lang="en-US" sz="4500" b="1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fronte</a:t>
            </a:r>
            <a:r>
              <a:rPr lang="en-US" sz="4500" b="1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 ad </a:t>
            </a:r>
            <a:r>
              <a:rPr lang="en-US" sz="4500" b="1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una</a:t>
            </a:r>
            <a:r>
              <a:rPr lang="en-US" sz="4500" b="1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 </a:t>
            </a:r>
            <a:r>
              <a:rPr lang="en-US" sz="4500" b="1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potenziale</a:t>
            </a:r>
            <a:r>
              <a:rPr lang="en-US" sz="4500" b="1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 </a:t>
            </a:r>
            <a:r>
              <a:rPr lang="en-US" sz="45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 Cooperativa di </a:t>
            </a:r>
            <a:r>
              <a:rPr lang="en-US" sz="45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Comunità</a:t>
            </a:r>
            <a:r>
              <a:rPr lang="en-US" sz="45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, </a:t>
            </a:r>
            <a:r>
              <a:rPr lang="en-US" sz="45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quando</a:t>
            </a:r>
            <a:r>
              <a:rPr lang="en-US" sz="45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?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2" name="Google Shape;96;p14">
            <a:extLst>
              <a:ext uri="{FF2B5EF4-FFF2-40B4-BE49-F238E27FC236}">
                <a16:creationId xmlns:a16="http://schemas.microsoft.com/office/drawing/2014/main" id="{7C02E9D9-F2D4-8C39-DEDF-586D3D603FE8}"/>
              </a:ext>
            </a:extLst>
          </p:cNvPr>
          <p:cNvSpPr txBox="1"/>
          <p:nvPr/>
        </p:nvSpPr>
        <p:spPr>
          <a:xfrm>
            <a:off x="2285999" y="2137624"/>
            <a:ext cx="9007349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it-IT" sz="2000" dirty="0">
                <a:solidFill>
                  <a:srgbClr val="333333"/>
                </a:solidFill>
                <a:latin typeface="Aptos" panose="020B0004020202020204" pitchFamily="34" charset="0"/>
              </a:rPr>
              <a:t>in presenza di un territorio in condizioni di vulnerabilità e/o di un fabbisogno specifico</a:t>
            </a:r>
          </a:p>
        </p:txBody>
      </p:sp>
      <p:sp>
        <p:nvSpPr>
          <p:cNvPr id="3" name="Google Shape;94;p14">
            <a:extLst>
              <a:ext uri="{FF2B5EF4-FFF2-40B4-BE49-F238E27FC236}">
                <a16:creationId xmlns:a16="http://schemas.microsoft.com/office/drawing/2014/main" id="{10FE6506-9A2F-2069-3407-FA05BC31E9FE}"/>
              </a:ext>
            </a:extLst>
          </p:cNvPr>
          <p:cNvSpPr/>
          <p:nvPr/>
        </p:nvSpPr>
        <p:spPr>
          <a:xfrm>
            <a:off x="660320" y="5473795"/>
            <a:ext cx="1428750" cy="113662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94;p14">
            <a:extLst>
              <a:ext uri="{FF2B5EF4-FFF2-40B4-BE49-F238E27FC236}">
                <a16:creationId xmlns:a16="http://schemas.microsoft.com/office/drawing/2014/main" id="{2785BF59-8144-6A5F-AE74-ED2248B70D8A}"/>
              </a:ext>
            </a:extLst>
          </p:cNvPr>
          <p:cNvSpPr/>
          <p:nvPr/>
        </p:nvSpPr>
        <p:spPr>
          <a:xfrm>
            <a:off x="660320" y="2388570"/>
            <a:ext cx="1428750" cy="113662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6;p14">
            <a:extLst>
              <a:ext uri="{FF2B5EF4-FFF2-40B4-BE49-F238E27FC236}">
                <a16:creationId xmlns:a16="http://schemas.microsoft.com/office/drawing/2014/main" id="{57CF9D13-A5D3-9B49-E522-B77CECD7DF33}"/>
              </a:ext>
            </a:extLst>
          </p:cNvPr>
          <p:cNvSpPr txBox="1"/>
          <p:nvPr/>
        </p:nvSpPr>
        <p:spPr>
          <a:xfrm>
            <a:off x="2285999" y="5222850"/>
            <a:ext cx="99060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it-IT" sz="2000" dirty="0">
                <a:solidFill>
                  <a:srgbClr val="333333"/>
                </a:solidFill>
                <a:latin typeface="Aptos" panose="020B0004020202020204" pitchFamily="34" charset="0"/>
              </a:rPr>
              <a:t>Si sviluppa una </a:t>
            </a:r>
            <a:r>
              <a:rPr lang="it-IT" sz="2000" b="1" dirty="0">
                <a:solidFill>
                  <a:srgbClr val="333333"/>
                </a:solidFill>
                <a:latin typeface="Aptos" panose="020B0004020202020204" pitchFamily="34" charset="0"/>
              </a:rPr>
              <a:t>attività </a:t>
            </a:r>
            <a:r>
              <a:rPr lang="it-IT" sz="2000" b="1" u="sng" dirty="0">
                <a:solidFill>
                  <a:srgbClr val="333333"/>
                </a:solidFill>
                <a:latin typeface="Aptos" panose="020B0004020202020204" pitchFamily="34" charset="0"/>
              </a:rPr>
              <a:t>economica, che garantisca un avanzo di gestione,</a:t>
            </a:r>
            <a:r>
              <a:rPr lang="it-IT" sz="2000" dirty="0">
                <a:solidFill>
                  <a:srgbClr val="333333"/>
                </a:solidFill>
                <a:latin typeface="Aptos" panose="020B0004020202020204" pitchFamily="34" charset="0"/>
              </a:rPr>
              <a:t> finalizzata al perseguimento dello sviluppo comunitario e della massimizzazione del benessere collettivo</a:t>
            </a:r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673FB2C0-6153-C080-38ED-4C91730D6143}"/>
              </a:ext>
            </a:extLst>
          </p:cNvPr>
          <p:cNvSpPr/>
          <p:nvPr/>
        </p:nvSpPr>
        <p:spPr>
          <a:xfrm>
            <a:off x="6047715" y="3204927"/>
            <a:ext cx="633742" cy="136707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ptos" panose="020B0004020202020204" pitchFamily="34" charset="0"/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C3DFAB7F-9798-C73D-0D4B-6A661CCAB173}"/>
              </a:ext>
            </a:extLst>
          </p:cNvPr>
          <p:cNvSpPr/>
          <p:nvPr/>
        </p:nvSpPr>
        <p:spPr>
          <a:xfrm>
            <a:off x="2285999" y="3230009"/>
            <a:ext cx="2670772" cy="14959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FF0000"/>
                </a:solidFill>
                <a:latin typeface="Aptos" panose="020B0004020202020204" pitchFamily="34" charset="0"/>
              </a:rPr>
              <a:t>COMUNITA’ INTRAPRENDENTE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F7C0A079-7EBD-BD0C-B698-71BCF1E71BF8}"/>
              </a:ext>
            </a:extLst>
          </p:cNvPr>
          <p:cNvSpPr/>
          <p:nvPr/>
        </p:nvSpPr>
        <p:spPr>
          <a:xfrm>
            <a:off x="7912729" y="3204927"/>
            <a:ext cx="2897109" cy="152098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Aptos" panose="020B0004020202020204" pitchFamily="34" charset="0"/>
              </a:rPr>
              <a:t>ATTIVAZIONE IMPRENDITORIALE</a:t>
            </a:r>
          </a:p>
        </p:txBody>
      </p:sp>
    </p:spTree>
    <p:extLst>
      <p:ext uri="{BB962C8B-B14F-4D97-AF65-F5344CB8AC3E}">
        <p14:creationId xmlns:p14="http://schemas.microsoft.com/office/powerpoint/2010/main" val="1376306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573410"/>
            <a:ext cx="3555950" cy="4903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7950" y="1573410"/>
            <a:ext cx="3555950" cy="4903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64400" y="1573410"/>
            <a:ext cx="3555950" cy="490358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5"/>
          <p:cNvSpPr txBox="1"/>
          <p:nvPr/>
        </p:nvSpPr>
        <p:spPr>
          <a:xfrm>
            <a:off x="792639" y="2925960"/>
            <a:ext cx="311367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Senza Scopo di Lucro</a:t>
            </a:r>
            <a:endParaRPr>
              <a:latin typeface="Aptos" panose="020B0004020202020204" pitchFamily="34" charset="0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866775" y="3611760"/>
            <a:ext cx="296540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Niente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fini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di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speculazione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privata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.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L'obiettivo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primario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è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migliorare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la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qualità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della vita di chi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abita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in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questo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territorio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.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4539090" y="2925960"/>
            <a:ext cx="311367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Valorizzazione</a:t>
            </a:r>
            <a:endParaRPr>
              <a:latin typeface="Aptos" panose="020B0004020202020204" pitchFamily="34" charset="0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4613225" y="3611760"/>
            <a:ext cx="296540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Valorizzare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le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risorse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territoriali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, le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competenze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e le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tradizioni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culturali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per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contrastare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lo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spopolamento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e il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declin</a:t>
            </a: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o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sociale e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ambientale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.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09" name="Google Shape;109;p15"/>
          <p:cNvSpPr txBox="1"/>
          <p:nvPr/>
        </p:nvSpPr>
        <p:spPr>
          <a:xfrm>
            <a:off x="8285540" y="2925960"/>
            <a:ext cx="311367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Reciprocità</a:t>
            </a:r>
            <a:endParaRPr>
              <a:latin typeface="Aptos" panose="020B0004020202020204" pitchFamily="34" charset="0"/>
            </a:endParaRPr>
          </a:p>
        </p:txBody>
      </p:sp>
      <p:sp>
        <p:nvSpPr>
          <p:cNvPr id="110" name="Google Shape;110;p15"/>
          <p:cNvSpPr txBox="1"/>
          <p:nvPr/>
        </p:nvSpPr>
        <p:spPr>
          <a:xfrm>
            <a:off x="8359675" y="3611760"/>
            <a:ext cx="296540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Relazioni di integrazione tra abitanti e operatori, basate sul principio della mutualità e sull'autogestione responsabile.</a:t>
            </a:r>
            <a:endParaRPr>
              <a:latin typeface="Aptos" panose="020B0004020202020204" pitchFamily="34" charset="0"/>
            </a:endParaRPr>
          </a:p>
        </p:txBody>
      </p:sp>
      <p:pic>
        <p:nvPicPr>
          <p:cNvPr id="111" name="Google Shape;111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20800" y="1925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10101" y="1925835"/>
            <a:ext cx="5715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556551" y="1925835"/>
            <a:ext cx="5715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5"/>
          <p:cNvSpPr txBox="1"/>
          <p:nvPr/>
        </p:nvSpPr>
        <p:spPr>
          <a:xfrm>
            <a:off x="571500" y="69711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Il Cuore del Progetto: Lo </a:t>
            </a:r>
            <a:r>
              <a:rPr lang="en-US" sz="30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Scopo</a:t>
            </a:r>
            <a:r>
              <a:rPr lang="en-US" sz="30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 MUTUALISTICO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15" name="Google Shape;115;p15"/>
          <p:cNvSpPr/>
          <p:nvPr/>
        </p:nvSpPr>
        <p:spPr>
          <a:xfrm>
            <a:off x="571500" y="1268610"/>
            <a:ext cx="11049000" cy="1905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6872" y="1512872"/>
            <a:ext cx="5636258" cy="485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3520380"/>
            <a:ext cx="5286375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7"/>
          <p:cNvSpPr txBox="1"/>
          <p:nvPr/>
        </p:nvSpPr>
        <p:spPr>
          <a:xfrm>
            <a:off x="1815408" y="1755054"/>
            <a:ext cx="235456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Categorie</a:t>
            </a:r>
            <a:r>
              <a:rPr lang="en-US" sz="2100" b="0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 di </a:t>
            </a:r>
            <a:r>
              <a:rPr lang="en-US" sz="2100" b="0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Soci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40" name="Google Shape;140;p17"/>
          <p:cNvSpPr txBox="1"/>
          <p:nvPr/>
        </p:nvSpPr>
        <p:spPr>
          <a:xfrm>
            <a:off x="6429377" y="1840110"/>
            <a:ext cx="5286375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L'adesione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è </a:t>
            </a:r>
            <a:r>
              <a:rPr lang="en-US" sz="1800" b="1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libera e </a:t>
            </a:r>
            <a:r>
              <a:rPr lang="en-US" sz="1800" b="1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volontaria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per tutte le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persone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fisiche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e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giuridiche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che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risiedono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o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operano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a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nel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territorio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individuato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e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vogliono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contribuire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allo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scopo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comune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.</a:t>
            </a:r>
            <a:endParaRPr sz="1800" dirty="0">
              <a:latin typeface="Aptos" panose="020B0004020202020204" pitchFamily="34" charset="0"/>
            </a:endParaRPr>
          </a:p>
        </p:txBody>
      </p:sp>
      <p:sp>
        <p:nvSpPr>
          <p:cNvPr id="141" name="Google Shape;141;p17"/>
          <p:cNvSpPr txBox="1"/>
          <p:nvPr/>
        </p:nvSpPr>
        <p:spPr>
          <a:xfrm>
            <a:off x="1109520" y="2411737"/>
            <a:ext cx="6667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•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42" name="Google Shape;142;p17"/>
          <p:cNvSpPr txBox="1"/>
          <p:nvPr/>
        </p:nvSpPr>
        <p:spPr>
          <a:xfrm>
            <a:off x="1195340" y="2270898"/>
            <a:ext cx="4419694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Soci</a:t>
            </a:r>
            <a:r>
              <a:rPr lang="en-US" sz="1800" b="1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1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Lavoratori</a:t>
            </a:r>
            <a:r>
              <a:rPr lang="en-US" sz="1800" b="1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: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m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ettono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a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disposizione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la propria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professionalità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per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i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fini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sociali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.</a:t>
            </a:r>
            <a:endParaRPr sz="1800" dirty="0">
              <a:latin typeface="Aptos" panose="020B0004020202020204" pitchFamily="34" charset="0"/>
            </a:endParaRPr>
          </a:p>
        </p:txBody>
      </p:sp>
      <p:sp>
        <p:nvSpPr>
          <p:cNvPr id="144" name="Google Shape;144;p17"/>
          <p:cNvSpPr txBox="1"/>
          <p:nvPr/>
        </p:nvSpPr>
        <p:spPr>
          <a:xfrm>
            <a:off x="1214436" y="3349180"/>
            <a:ext cx="451485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Soci</a:t>
            </a:r>
            <a:r>
              <a:rPr lang="en-US" sz="1800" b="1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1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Utenti</a:t>
            </a:r>
            <a:r>
              <a:rPr lang="en-US" sz="1800" b="1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/</a:t>
            </a:r>
            <a:r>
              <a:rPr lang="en-US" sz="1800" b="1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Consumatori</a:t>
            </a:r>
            <a:r>
              <a:rPr lang="en-US" sz="1800" b="1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: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u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sufruiscono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dei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beni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e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servizi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offerti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dalla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Cooperativa.</a:t>
            </a:r>
            <a:endParaRPr sz="1800" dirty="0">
              <a:latin typeface="Aptos" panose="020B0004020202020204" pitchFamily="34" charset="0"/>
            </a:endParaRPr>
          </a:p>
        </p:txBody>
      </p:sp>
      <p:sp>
        <p:nvSpPr>
          <p:cNvPr id="145" name="Google Shape;145;p17"/>
          <p:cNvSpPr txBox="1"/>
          <p:nvPr/>
        </p:nvSpPr>
        <p:spPr>
          <a:xfrm>
            <a:off x="1128664" y="4528167"/>
            <a:ext cx="6667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•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46" name="Google Shape;146;p17"/>
          <p:cNvSpPr txBox="1"/>
          <p:nvPr/>
        </p:nvSpPr>
        <p:spPr>
          <a:xfrm>
            <a:off x="1214436" y="4456343"/>
            <a:ext cx="4548189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Soci</a:t>
            </a:r>
            <a:r>
              <a:rPr lang="en-US" sz="1800" b="1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che </a:t>
            </a:r>
            <a:r>
              <a:rPr lang="en-US" sz="1800" b="1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apportano</a:t>
            </a:r>
            <a:r>
              <a:rPr lang="en-US" sz="1800" b="1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beni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e/o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servizi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utili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alla Cooperativa.</a:t>
            </a:r>
            <a:endParaRPr sz="1800" dirty="0">
              <a:latin typeface="Aptos" panose="020B0004020202020204" pitchFamily="34" charset="0"/>
            </a:endParaRPr>
          </a:p>
        </p:txBody>
      </p:sp>
      <p:pic>
        <p:nvPicPr>
          <p:cNvPr id="147" name="Google Shape;147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3520380"/>
            <a:ext cx="5286375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 txBox="1"/>
          <p:nvPr/>
        </p:nvSpPr>
        <p:spPr>
          <a:xfrm>
            <a:off x="571500" y="69711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005088"/>
                </a:solidFill>
                <a:latin typeface="Aptos" panose="020B0004020202020204" pitchFamily="34" charset="0"/>
                <a:sym typeface="Merriweather"/>
              </a:rPr>
              <a:t>I </a:t>
            </a:r>
            <a:r>
              <a:rPr lang="en-US" sz="3000" b="1" dirty="0" err="1">
                <a:solidFill>
                  <a:srgbClr val="005088"/>
                </a:solidFill>
                <a:latin typeface="Aptos" panose="020B0004020202020204" pitchFamily="34" charset="0"/>
                <a:sym typeface="Merriweather"/>
              </a:rPr>
              <a:t>Protagonisti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49" name="Google Shape;149;p17"/>
          <p:cNvSpPr/>
          <p:nvPr/>
        </p:nvSpPr>
        <p:spPr>
          <a:xfrm>
            <a:off x="571500" y="1268610"/>
            <a:ext cx="11049000" cy="1905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45;p17">
            <a:extLst>
              <a:ext uri="{FF2B5EF4-FFF2-40B4-BE49-F238E27FC236}">
                <a16:creationId xmlns:a16="http://schemas.microsoft.com/office/drawing/2014/main" id="{44AAC4D6-5266-B721-94A4-6B778B847008}"/>
              </a:ext>
            </a:extLst>
          </p:cNvPr>
          <p:cNvSpPr txBox="1"/>
          <p:nvPr/>
        </p:nvSpPr>
        <p:spPr>
          <a:xfrm>
            <a:off x="1128665" y="3434713"/>
            <a:ext cx="6667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•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778A6655-25C2-7650-D1C4-C50ADED88498}"/>
              </a:ext>
            </a:extLst>
          </p:cNvPr>
          <p:cNvSpPr txBox="1"/>
          <p:nvPr/>
        </p:nvSpPr>
        <p:spPr>
          <a:xfrm>
            <a:off x="1176195" y="5495814"/>
            <a:ext cx="4314825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Soci</a:t>
            </a:r>
            <a:r>
              <a:rPr lang="en-US" sz="1800" b="1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b="1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Sovventori</a:t>
            </a:r>
            <a:r>
              <a:rPr lang="en-US" sz="1800" b="1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: </a:t>
            </a:r>
            <a:r>
              <a:rPr lang="en-US" sz="180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soci</a:t>
            </a:r>
            <a:r>
              <a:rPr lang="en-US" sz="180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che </a:t>
            </a:r>
            <a:r>
              <a:rPr lang="en-US" sz="180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apportano</a:t>
            </a:r>
            <a:r>
              <a:rPr lang="en-US" sz="180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risorse</a:t>
            </a:r>
            <a:r>
              <a:rPr lang="en-US" sz="180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80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finanziarie</a:t>
            </a:r>
            <a:r>
              <a:rPr lang="en-US" sz="180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alla Cooperativa</a:t>
            </a:r>
            <a:r>
              <a:rPr lang="en-US" sz="1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.</a:t>
            </a:r>
            <a:endParaRPr sz="1800" dirty="0">
              <a:latin typeface="Aptos" panose="020B0004020202020204" pitchFamily="34" charset="0"/>
            </a:endParaRPr>
          </a:p>
        </p:txBody>
      </p:sp>
      <p:sp>
        <p:nvSpPr>
          <p:cNvPr id="6" name="Google Shape;145;p17">
            <a:extLst>
              <a:ext uri="{FF2B5EF4-FFF2-40B4-BE49-F238E27FC236}">
                <a16:creationId xmlns:a16="http://schemas.microsoft.com/office/drawing/2014/main" id="{6CD96AD0-4E51-A771-728F-7210C19EEFC6}"/>
              </a:ext>
            </a:extLst>
          </p:cNvPr>
          <p:cNvSpPr txBox="1"/>
          <p:nvPr/>
        </p:nvSpPr>
        <p:spPr>
          <a:xfrm>
            <a:off x="1112254" y="5597214"/>
            <a:ext cx="6667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•</a:t>
            </a:r>
            <a:endParaRPr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4D9A465B-99E8-C4E5-ABB1-AE4F7A13A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5" descr="image.png">
            <a:extLst>
              <a:ext uri="{FF2B5EF4-FFF2-40B4-BE49-F238E27FC236}">
                <a16:creationId xmlns:a16="http://schemas.microsoft.com/office/drawing/2014/main" id="{20EB8518-B7DA-785B-D10A-56498D1743B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 descr="image.png">
            <a:extLst>
              <a:ext uri="{FF2B5EF4-FFF2-40B4-BE49-F238E27FC236}">
                <a16:creationId xmlns:a16="http://schemas.microsoft.com/office/drawing/2014/main" id="{34A74FBA-01F3-B1F1-A6F2-2BC20C29EDA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573410"/>
            <a:ext cx="3555950" cy="4380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5" descr="image.png">
            <a:extLst>
              <a:ext uri="{FF2B5EF4-FFF2-40B4-BE49-F238E27FC236}">
                <a16:creationId xmlns:a16="http://schemas.microsoft.com/office/drawing/2014/main" id="{226EB8B6-A78A-F36C-FE69-3A519966F17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7950" y="1573410"/>
            <a:ext cx="3555950" cy="4380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5" descr="image.png">
            <a:extLst>
              <a:ext uri="{FF2B5EF4-FFF2-40B4-BE49-F238E27FC236}">
                <a16:creationId xmlns:a16="http://schemas.microsoft.com/office/drawing/2014/main" id="{690E5C45-4819-FF32-78D7-D90E96EA215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64400" y="1573410"/>
            <a:ext cx="3555950" cy="4380941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5">
            <a:extLst>
              <a:ext uri="{FF2B5EF4-FFF2-40B4-BE49-F238E27FC236}">
                <a16:creationId xmlns:a16="http://schemas.microsoft.com/office/drawing/2014/main" id="{AD0F9C22-6701-E2DC-C935-6AD9047EBF2F}"/>
              </a:ext>
            </a:extLst>
          </p:cNvPr>
          <p:cNvSpPr txBox="1"/>
          <p:nvPr/>
        </p:nvSpPr>
        <p:spPr>
          <a:xfrm>
            <a:off x="808659" y="2711747"/>
            <a:ext cx="311367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005088"/>
                </a:solidFill>
                <a:latin typeface="Aptos" panose="020B0004020202020204" pitchFamily="34" charset="0"/>
                <a:sym typeface="DM Sans Medium"/>
              </a:rPr>
              <a:t>CAPITALE SOCIALE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06" name="Google Shape;106;p15">
            <a:extLst>
              <a:ext uri="{FF2B5EF4-FFF2-40B4-BE49-F238E27FC236}">
                <a16:creationId xmlns:a16="http://schemas.microsoft.com/office/drawing/2014/main" id="{EC1224BF-DA43-1B47-F5CB-4A913E97D2B9}"/>
              </a:ext>
            </a:extLst>
          </p:cNvPr>
          <p:cNvSpPr txBox="1"/>
          <p:nvPr/>
        </p:nvSpPr>
        <p:spPr>
          <a:xfrm>
            <a:off x="866700" y="3264916"/>
            <a:ext cx="296540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Ogni socio versa </a:t>
            </a: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una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 quota di </a:t>
            </a: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capitale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 sociale</a:t>
            </a:r>
          </a:p>
          <a:p>
            <a:pPr lvl="0" algn="ctr">
              <a:lnSpc>
                <a:spcPct val="140000"/>
              </a:lnSpc>
            </a:pP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La quota è </a:t>
            </a:r>
            <a:r>
              <a:rPr lang="en-US" sz="1500" i="1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una</a:t>
            </a:r>
            <a:r>
              <a:rPr lang="en-US" sz="1500" i="1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 tantum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,</a:t>
            </a: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Minimo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 di </a:t>
            </a: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legge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: € 25, lo Statuto </a:t>
            </a: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può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 </a:t>
            </a: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innalzare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 tale </a:t>
            </a: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minimo</a:t>
            </a:r>
            <a:endParaRPr lang="en-US" sz="1500" dirty="0">
              <a:solidFill>
                <a:srgbClr val="333333"/>
              </a:solidFill>
              <a:latin typeface="Aptos" panose="020B0004020202020204" pitchFamily="34" charset="0"/>
              <a:sym typeface="DM Sans"/>
            </a:endParaRP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Max: € 143.800</a:t>
            </a: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Capitale </a:t>
            </a: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variabile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 c.d. principio della “porta </a:t>
            </a: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aperta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”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07" name="Google Shape;107;p15">
            <a:extLst>
              <a:ext uri="{FF2B5EF4-FFF2-40B4-BE49-F238E27FC236}">
                <a16:creationId xmlns:a16="http://schemas.microsoft.com/office/drawing/2014/main" id="{2C5B0C45-E37D-6121-CCEA-8810272D1301}"/>
              </a:ext>
            </a:extLst>
          </p:cNvPr>
          <p:cNvSpPr txBox="1"/>
          <p:nvPr/>
        </p:nvSpPr>
        <p:spPr>
          <a:xfrm>
            <a:off x="4464955" y="2684575"/>
            <a:ext cx="311367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005088"/>
                </a:solidFill>
                <a:latin typeface="Aptos" panose="020B0004020202020204" pitchFamily="34" charset="0"/>
                <a:sym typeface="DM Sans Medium"/>
              </a:rPr>
              <a:t>ASSEMBLEA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08" name="Google Shape;108;p15">
            <a:extLst>
              <a:ext uri="{FF2B5EF4-FFF2-40B4-BE49-F238E27FC236}">
                <a16:creationId xmlns:a16="http://schemas.microsoft.com/office/drawing/2014/main" id="{37BE2263-0CF4-1010-ED52-8B7BBFD01341}"/>
              </a:ext>
            </a:extLst>
          </p:cNvPr>
          <p:cNvSpPr txBox="1"/>
          <p:nvPr/>
        </p:nvSpPr>
        <p:spPr>
          <a:xfrm>
            <a:off x="4539090" y="3264916"/>
            <a:ext cx="296540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Tutti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i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soci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iscritti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a Libro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Soci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compongono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l’Assemblea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dei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Soci</a:t>
            </a:r>
            <a:endParaRPr lang="en-US" sz="1500" b="0" i="0" u="none" strike="noStrike" cap="none" dirty="0">
              <a:solidFill>
                <a:srgbClr val="333333"/>
              </a:solidFill>
              <a:latin typeface="Aptos" panose="020B0004020202020204" pitchFamily="34" charset="0"/>
              <a:ea typeface="DM Sans"/>
              <a:cs typeface="DM Sans"/>
              <a:sym typeface="DM Sans"/>
            </a:endParaRP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Partecipazione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 </a:t>
            </a: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attiva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: il socio </a:t>
            </a: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partecipa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 e vota in </a:t>
            </a: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Assemblea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09" name="Google Shape;109;p15">
            <a:extLst>
              <a:ext uri="{FF2B5EF4-FFF2-40B4-BE49-F238E27FC236}">
                <a16:creationId xmlns:a16="http://schemas.microsoft.com/office/drawing/2014/main" id="{71437B9B-AE1A-55A4-6922-A5B0D76DE191}"/>
              </a:ext>
            </a:extLst>
          </p:cNvPr>
          <p:cNvSpPr txBox="1"/>
          <p:nvPr/>
        </p:nvSpPr>
        <p:spPr>
          <a:xfrm>
            <a:off x="8211405" y="2642688"/>
            <a:ext cx="311367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CDA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10" name="Google Shape;110;p15">
            <a:extLst>
              <a:ext uri="{FF2B5EF4-FFF2-40B4-BE49-F238E27FC236}">
                <a16:creationId xmlns:a16="http://schemas.microsoft.com/office/drawing/2014/main" id="{CFFCF331-3A0E-9B58-B633-F4A14E57127F}"/>
              </a:ext>
            </a:extLst>
          </p:cNvPr>
          <p:cNvSpPr txBox="1"/>
          <p:nvPr/>
        </p:nvSpPr>
        <p:spPr>
          <a:xfrm>
            <a:off x="8359675" y="3611760"/>
            <a:ext cx="2965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Tra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i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Soci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l’Assemblea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sceglie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i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componenti</a:t>
            </a:r>
            <a:r>
              <a:rPr lang="en-US" sz="1500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del Cda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.*</a:t>
            </a:r>
            <a:endParaRPr dirty="0">
              <a:latin typeface="Aptos" panose="020B0004020202020204" pitchFamily="34" charset="0"/>
            </a:endParaRPr>
          </a:p>
        </p:txBody>
      </p:sp>
      <p:pic>
        <p:nvPicPr>
          <p:cNvPr id="111" name="Google Shape;111;p15" descr="image.png">
            <a:extLst>
              <a:ext uri="{FF2B5EF4-FFF2-40B4-BE49-F238E27FC236}">
                <a16:creationId xmlns:a16="http://schemas.microsoft.com/office/drawing/2014/main" id="{06DE05BE-B2AB-6296-C443-5F670AAD509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20800" y="1925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 descr="image.png">
            <a:extLst>
              <a:ext uri="{FF2B5EF4-FFF2-40B4-BE49-F238E27FC236}">
                <a16:creationId xmlns:a16="http://schemas.microsoft.com/office/drawing/2014/main" id="{3D3E2C03-8FA1-F2D0-20DD-6DFFC680739B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10101" y="1925835"/>
            <a:ext cx="5715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5" descr="image.png">
            <a:extLst>
              <a:ext uri="{FF2B5EF4-FFF2-40B4-BE49-F238E27FC236}">
                <a16:creationId xmlns:a16="http://schemas.microsoft.com/office/drawing/2014/main" id="{BF8C96F6-3B5A-DD0A-088C-2AF5AB3D7851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556551" y="1925835"/>
            <a:ext cx="5715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5">
            <a:extLst>
              <a:ext uri="{FF2B5EF4-FFF2-40B4-BE49-F238E27FC236}">
                <a16:creationId xmlns:a16="http://schemas.microsoft.com/office/drawing/2014/main" id="{F8C25691-7264-7857-ABA2-1394942E394E}"/>
              </a:ext>
            </a:extLst>
          </p:cNvPr>
          <p:cNvSpPr txBox="1"/>
          <p:nvPr/>
        </p:nvSpPr>
        <p:spPr>
          <a:xfrm>
            <a:off x="571500" y="69711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I </a:t>
            </a:r>
            <a:r>
              <a:rPr lang="en-US" sz="30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Soci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15" name="Google Shape;115;p15">
            <a:extLst>
              <a:ext uri="{FF2B5EF4-FFF2-40B4-BE49-F238E27FC236}">
                <a16:creationId xmlns:a16="http://schemas.microsoft.com/office/drawing/2014/main" id="{48A373E8-5884-9DFA-7000-EC665489E743}"/>
              </a:ext>
            </a:extLst>
          </p:cNvPr>
          <p:cNvSpPr/>
          <p:nvPr/>
        </p:nvSpPr>
        <p:spPr>
          <a:xfrm>
            <a:off x="571500" y="1268610"/>
            <a:ext cx="11049000" cy="1905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77;p19">
            <a:extLst>
              <a:ext uri="{FF2B5EF4-FFF2-40B4-BE49-F238E27FC236}">
                <a16:creationId xmlns:a16="http://schemas.microsoft.com/office/drawing/2014/main" id="{A2653889-A358-F36C-59FA-9DF53C7AA767}"/>
              </a:ext>
            </a:extLst>
          </p:cNvPr>
          <p:cNvSpPr txBox="1"/>
          <p:nvPr/>
        </p:nvSpPr>
        <p:spPr>
          <a:xfrm>
            <a:off x="571500" y="6019800"/>
            <a:ext cx="1104900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I </a:t>
            </a:r>
            <a:r>
              <a:rPr lang="en-US" sz="1500" b="0" i="1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soci</a:t>
            </a:r>
            <a:r>
              <a:rPr lang="en-US" sz="1500" b="0" i="1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b="0" i="1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devono</a:t>
            </a:r>
            <a:r>
              <a:rPr lang="en-US" sz="1500" b="0" i="1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i="1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avere</a:t>
            </a:r>
            <a:r>
              <a:rPr lang="en-US" sz="1500" i="1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uno </a:t>
            </a:r>
            <a:r>
              <a:rPr lang="en-US" sz="1500" i="1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scambio</a:t>
            </a:r>
            <a:r>
              <a:rPr lang="en-US" sz="1500" i="1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1500" i="1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mutualistico</a:t>
            </a:r>
            <a:r>
              <a:rPr lang="en-US" sz="1500" i="1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con la Cooperativa</a:t>
            </a:r>
            <a:r>
              <a:rPr lang="en-US" sz="1500" b="0" i="1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.</a:t>
            </a:r>
            <a:endParaRPr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563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35">
          <a:extLst>
            <a:ext uri="{FF2B5EF4-FFF2-40B4-BE49-F238E27FC236}">
              <a16:creationId xmlns:a16="http://schemas.microsoft.com/office/drawing/2014/main" id="{0E69F247-09CF-CEC8-030C-736F06795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7" descr="image.png">
            <a:extLst>
              <a:ext uri="{FF2B5EF4-FFF2-40B4-BE49-F238E27FC236}">
                <a16:creationId xmlns:a16="http://schemas.microsoft.com/office/drawing/2014/main" id="{73A459C6-8790-014B-6FE0-D8B8151232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7" descr="image.png">
            <a:extLst>
              <a:ext uri="{FF2B5EF4-FFF2-40B4-BE49-F238E27FC236}">
                <a16:creationId xmlns:a16="http://schemas.microsoft.com/office/drawing/2014/main" id="{DC194EF9-FA49-C30E-7AB9-E0FBCF79BA1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3531" y="1397495"/>
            <a:ext cx="11186969" cy="5002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7" descr="image.png">
            <a:extLst>
              <a:ext uri="{FF2B5EF4-FFF2-40B4-BE49-F238E27FC236}">
                <a16:creationId xmlns:a16="http://schemas.microsoft.com/office/drawing/2014/main" id="{C090FC2B-E2CC-49CF-800B-C18478C05AD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3520380"/>
            <a:ext cx="5286375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7">
            <a:extLst>
              <a:ext uri="{FF2B5EF4-FFF2-40B4-BE49-F238E27FC236}">
                <a16:creationId xmlns:a16="http://schemas.microsoft.com/office/drawing/2014/main" id="{F440212B-E97F-C856-C4EF-A5D7E8C9AB35}"/>
              </a:ext>
            </a:extLst>
          </p:cNvPr>
          <p:cNvSpPr txBox="1"/>
          <p:nvPr/>
        </p:nvSpPr>
        <p:spPr>
          <a:xfrm>
            <a:off x="3311112" y="789166"/>
            <a:ext cx="3339883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 err="1">
                <a:solidFill>
                  <a:srgbClr val="005088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Responsabilità</a:t>
            </a:r>
            <a:r>
              <a:rPr lang="en-US" sz="2100" b="0" i="0" u="none" strike="noStrike" cap="none" dirty="0">
                <a:solidFill>
                  <a:srgbClr val="005088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 del Socio</a:t>
            </a:r>
            <a:endParaRPr dirty="0"/>
          </a:p>
        </p:txBody>
      </p:sp>
      <p:sp>
        <p:nvSpPr>
          <p:cNvPr id="141" name="Google Shape;141;p17">
            <a:extLst>
              <a:ext uri="{FF2B5EF4-FFF2-40B4-BE49-F238E27FC236}">
                <a16:creationId xmlns:a16="http://schemas.microsoft.com/office/drawing/2014/main" id="{342336E1-6C5B-7B33-685E-A34359C8EE36}"/>
              </a:ext>
            </a:extLst>
          </p:cNvPr>
          <p:cNvSpPr txBox="1"/>
          <p:nvPr/>
        </p:nvSpPr>
        <p:spPr>
          <a:xfrm>
            <a:off x="1120693" y="2832284"/>
            <a:ext cx="66675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3333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dirty="0"/>
          </a:p>
        </p:txBody>
      </p:sp>
      <p:sp>
        <p:nvSpPr>
          <p:cNvPr id="142" name="Google Shape;142;p17">
            <a:extLst>
              <a:ext uri="{FF2B5EF4-FFF2-40B4-BE49-F238E27FC236}">
                <a16:creationId xmlns:a16="http://schemas.microsoft.com/office/drawing/2014/main" id="{6C04A54A-69B1-F4DE-509D-7A347A39BFC0}"/>
              </a:ext>
            </a:extLst>
          </p:cNvPr>
          <p:cNvSpPr txBox="1"/>
          <p:nvPr/>
        </p:nvSpPr>
        <p:spPr>
          <a:xfrm>
            <a:off x="1248860" y="2712623"/>
            <a:ext cx="9218031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chemeClr val="tx1"/>
                </a:solidFill>
              </a:rPr>
              <a:t>Essere socio della cooperativa significa rispondere </a:t>
            </a:r>
            <a:r>
              <a:rPr lang="it-IT" sz="2000" u="sng" dirty="0">
                <a:solidFill>
                  <a:schemeClr val="tx1"/>
                </a:solidFill>
              </a:rPr>
              <a:t>limitatamente</a:t>
            </a:r>
            <a:r>
              <a:rPr lang="it-IT" sz="2000" dirty="0">
                <a:solidFill>
                  <a:schemeClr val="tx1"/>
                </a:solidFill>
              </a:rPr>
              <a:t> per la quota di capitale sociale versata 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144" name="Google Shape;144;p17">
            <a:extLst>
              <a:ext uri="{FF2B5EF4-FFF2-40B4-BE49-F238E27FC236}">
                <a16:creationId xmlns:a16="http://schemas.microsoft.com/office/drawing/2014/main" id="{572A434F-2C7C-88C8-E37B-37D4FE6C4997}"/>
              </a:ext>
            </a:extLst>
          </p:cNvPr>
          <p:cNvSpPr txBox="1"/>
          <p:nvPr/>
        </p:nvSpPr>
        <p:spPr>
          <a:xfrm>
            <a:off x="1260931" y="3841339"/>
            <a:ext cx="8466593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chemeClr val="tx1"/>
                </a:solidFill>
              </a:rPr>
              <a:t>Su eventuali finanziamenti bancari non verranno apposte firme personali grazie alla eventuale garanzia concessa da COOPERFIDI ITALIA</a:t>
            </a:r>
          </a:p>
        </p:txBody>
      </p:sp>
      <p:sp>
        <p:nvSpPr>
          <p:cNvPr id="145" name="Google Shape;145;p17">
            <a:extLst>
              <a:ext uri="{FF2B5EF4-FFF2-40B4-BE49-F238E27FC236}">
                <a16:creationId xmlns:a16="http://schemas.microsoft.com/office/drawing/2014/main" id="{9C7D1F49-2485-5428-F4A7-11D1B9F2096B}"/>
              </a:ext>
            </a:extLst>
          </p:cNvPr>
          <p:cNvSpPr txBox="1"/>
          <p:nvPr/>
        </p:nvSpPr>
        <p:spPr>
          <a:xfrm>
            <a:off x="1120692" y="5202567"/>
            <a:ext cx="66675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3333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dirty="0"/>
          </a:p>
        </p:txBody>
      </p:sp>
      <p:sp>
        <p:nvSpPr>
          <p:cNvPr id="146" name="Google Shape;146;p17">
            <a:extLst>
              <a:ext uri="{FF2B5EF4-FFF2-40B4-BE49-F238E27FC236}">
                <a16:creationId xmlns:a16="http://schemas.microsoft.com/office/drawing/2014/main" id="{8B5ECD23-F582-0B67-8797-63466CEC1270}"/>
              </a:ext>
            </a:extLst>
          </p:cNvPr>
          <p:cNvSpPr txBox="1"/>
          <p:nvPr/>
        </p:nvSpPr>
        <p:spPr>
          <a:xfrm>
            <a:off x="1248860" y="5096517"/>
            <a:ext cx="9176725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lvl="0">
              <a:lnSpc>
                <a:spcPct val="140000"/>
              </a:lnSpc>
            </a:pPr>
            <a:r>
              <a:rPr lang="it-IT" sz="2000" dirty="0">
                <a:solidFill>
                  <a:schemeClr val="tx1"/>
                </a:solidFill>
              </a:rPr>
              <a:t>Il creditore particolare del socio cooperatore, finché dura la società, non può agire esecutivamente sulla quota e sulle azioni del medesimo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endParaRPr sz="2000" dirty="0">
              <a:solidFill>
                <a:schemeClr val="tx1"/>
              </a:solidFill>
            </a:endParaRPr>
          </a:p>
        </p:txBody>
      </p:sp>
      <p:pic>
        <p:nvPicPr>
          <p:cNvPr id="147" name="Google Shape;147;p17" descr="image.png">
            <a:extLst>
              <a:ext uri="{FF2B5EF4-FFF2-40B4-BE49-F238E27FC236}">
                <a16:creationId xmlns:a16="http://schemas.microsoft.com/office/drawing/2014/main" id="{6FDB2E98-2845-4025-C566-A31FA2A2555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14368" y="375741"/>
            <a:ext cx="1734116" cy="8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>
            <a:extLst>
              <a:ext uri="{FF2B5EF4-FFF2-40B4-BE49-F238E27FC236}">
                <a16:creationId xmlns:a16="http://schemas.microsoft.com/office/drawing/2014/main" id="{2BB18C17-71B3-D8D6-024F-793BCA9A3758}"/>
              </a:ext>
            </a:extLst>
          </p:cNvPr>
          <p:cNvSpPr txBox="1"/>
          <p:nvPr/>
        </p:nvSpPr>
        <p:spPr>
          <a:xfrm>
            <a:off x="571500" y="69711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005088"/>
                </a:solidFill>
                <a:latin typeface="Merriweather"/>
                <a:sym typeface="Merriweather"/>
              </a:rPr>
              <a:t>I </a:t>
            </a:r>
            <a:r>
              <a:rPr lang="en-US" sz="3000" b="1" dirty="0" err="1">
                <a:solidFill>
                  <a:srgbClr val="005088"/>
                </a:solidFill>
                <a:latin typeface="Merriweather"/>
                <a:sym typeface="Merriweather"/>
              </a:rPr>
              <a:t>Protagonisti</a:t>
            </a:r>
            <a:endParaRPr dirty="0"/>
          </a:p>
        </p:txBody>
      </p:sp>
      <p:sp>
        <p:nvSpPr>
          <p:cNvPr id="149" name="Google Shape;149;p17">
            <a:extLst>
              <a:ext uri="{FF2B5EF4-FFF2-40B4-BE49-F238E27FC236}">
                <a16:creationId xmlns:a16="http://schemas.microsoft.com/office/drawing/2014/main" id="{C33EAECA-502A-0757-FC15-6AA16E35FC51}"/>
              </a:ext>
            </a:extLst>
          </p:cNvPr>
          <p:cNvSpPr/>
          <p:nvPr/>
        </p:nvSpPr>
        <p:spPr>
          <a:xfrm>
            <a:off x="571500" y="1268610"/>
            <a:ext cx="11049000" cy="1905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45;p17">
            <a:extLst>
              <a:ext uri="{FF2B5EF4-FFF2-40B4-BE49-F238E27FC236}">
                <a16:creationId xmlns:a16="http://schemas.microsoft.com/office/drawing/2014/main" id="{1C77F48A-A8E6-B468-F792-FD754E2DD6BE}"/>
              </a:ext>
            </a:extLst>
          </p:cNvPr>
          <p:cNvSpPr txBox="1"/>
          <p:nvPr/>
        </p:nvSpPr>
        <p:spPr>
          <a:xfrm>
            <a:off x="1120692" y="4005526"/>
            <a:ext cx="66675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3333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dirty="0"/>
          </a:p>
        </p:txBody>
      </p:sp>
      <p:sp>
        <p:nvSpPr>
          <p:cNvPr id="4" name="Google Shape;142;p17">
            <a:extLst>
              <a:ext uri="{FF2B5EF4-FFF2-40B4-BE49-F238E27FC236}">
                <a16:creationId xmlns:a16="http://schemas.microsoft.com/office/drawing/2014/main" id="{9B7CD9E9-5657-8919-CDE6-0658ADC82190}"/>
              </a:ext>
            </a:extLst>
          </p:cNvPr>
          <p:cNvSpPr txBox="1"/>
          <p:nvPr/>
        </p:nvSpPr>
        <p:spPr>
          <a:xfrm>
            <a:off x="1318082" y="1648052"/>
            <a:ext cx="9218031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dirty="0">
                <a:solidFill>
                  <a:srgbClr val="005088"/>
                </a:solidFill>
                <a:latin typeface="Merriweather"/>
              </a:rPr>
              <a:t>Nelle società cooperative per le obbligazioni sociali risponde soltanto la società con il suo patrimonio.</a:t>
            </a:r>
            <a:endParaRPr sz="2000" b="1" dirty="0">
              <a:solidFill>
                <a:srgbClr val="005088"/>
              </a:solidFill>
              <a:latin typeface="Merriweather"/>
            </a:endParaRPr>
          </a:p>
        </p:txBody>
      </p:sp>
    </p:spTree>
    <p:extLst>
      <p:ext uri="{BB962C8B-B14F-4D97-AF65-F5344CB8AC3E}">
        <p14:creationId xmlns:p14="http://schemas.microsoft.com/office/powerpoint/2010/main" val="2623931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DF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93" y="160035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8"/>
          <p:cNvSpPr txBox="1"/>
          <p:nvPr/>
        </p:nvSpPr>
        <p:spPr>
          <a:xfrm>
            <a:off x="1582848" y="1515508"/>
            <a:ext cx="902630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Tutti </a:t>
            </a:r>
            <a:r>
              <a:rPr lang="en-US" sz="2800" b="0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cont</a:t>
            </a:r>
            <a:r>
              <a:rPr lang="en-US" sz="2800" dirty="0" err="1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ano</a:t>
            </a:r>
            <a:r>
              <a:rPr lang="en-US" sz="2800" dirty="0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 </a:t>
            </a:r>
            <a:r>
              <a:rPr lang="en-US" sz="2800" dirty="0" err="1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allo</a:t>
            </a:r>
            <a:r>
              <a:rPr lang="en-US" sz="2800" dirty="0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 </a:t>
            </a:r>
            <a:r>
              <a:rPr lang="en-US" sz="2800" dirty="0" err="1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stesso</a:t>
            </a:r>
            <a:r>
              <a:rPr lang="en-US" sz="2800" dirty="0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 modo,</a:t>
            </a:r>
            <a:r>
              <a:rPr lang="en-US" sz="2800" b="0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DM Sans Medium"/>
                <a:cs typeface="DM Sans Medium"/>
                <a:sym typeface="DM Sans Medium"/>
              </a:rPr>
              <a:t>1 TESTA: 1 VOTO</a:t>
            </a:r>
            <a:endParaRPr sz="2800" dirty="0">
              <a:latin typeface="Aptos" panose="020B0004020202020204" pitchFamily="34" charset="0"/>
            </a:endParaRPr>
          </a:p>
        </p:txBody>
      </p:sp>
      <p:sp>
        <p:nvSpPr>
          <p:cNvPr id="157" name="Google Shape;157;p18"/>
          <p:cNvSpPr txBox="1"/>
          <p:nvPr/>
        </p:nvSpPr>
        <p:spPr>
          <a:xfrm>
            <a:off x="571500" y="2113803"/>
            <a:ext cx="10668000" cy="1206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L'Assemblea</a:t>
            </a:r>
            <a:r>
              <a:rPr lang="en-US" sz="2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dei</a:t>
            </a:r>
            <a:r>
              <a:rPr lang="en-US" sz="2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8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</a:t>
            </a:r>
            <a:r>
              <a:rPr lang="en-US" sz="2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oci</a:t>
            </a:r>
            <a:r>
              <a:rPr lang="en-US" sz="2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è </a:t>
            </a:r>
            <a:r>
              <a:rPr lang="en-US" sz="2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l'organo</a:t>
            </a:r>
            <a:r>
              <a:rPr lang="en-US" sz="28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8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sovrano</a:t>
            </a:r>
            <a:r>
              <a:rPr lang="en-US" sz="2800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e </a:t>
            </a:r>
            <a:r>
              <a:rPr lang="en-US" sz="28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si</a:t>
            </a:r>
            <a:r>
              <a:rPr lang="en-US" sz="2800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8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riunisce</a:t>
            </a:r>
            <a:r>
              <a:rPr lang="en-US" sz="2800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8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almeno</a:t>
            </a:r>
            <a:r>
              <a:rPr lang="en-US" sz="2800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8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una</a:t>
            </a:r>
            <a:r>
              <a:rPr lang="en-US" sz="2800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volta </a:t>
            </a:r>
            <a:r>
              <a:rPr lang="en-US" sz="28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l’anno</a:t>
            </a:r>
            <a:r>
              <a:rPr lang="en-US" sz="2800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per:</a:t>
            </a:r>
            <a:endParaRPr lang="en-US" sz="2800" b="0" i="0" u="none" strike="noStrike" cap="none" dirty="0">
              <a:solidFill>
                <a:srgbClr val="333333"/>
              </a:solidFill>
              <a:latin typeface="Aptos" panose="020B0004020202020204" pitchFamily="34" charset="0"/>
              <a:ea typeface="DM Sans"/>
              <a:cs typeface="DM Sans"/>
              <a:sym typeface="DM Sans"/>
            </a:endParaRPr>
          </a:p>
        </p:txBody>
      </p:sp>
      <p:sp>
        <p:nvSpPr>
          <p:cNvPr id="159" name="Google Shape;159;p18"/>
          <p:cNvSpPr txBox="1"/>
          <p:nvPr/>
        </p:nvSpPr>
        <p:spPr>
          <a:xfrm>
            <a:off x="808722" y="3488302"/>
            <a:ext cx="6667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•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60" name="Google Shape;160;p18"/>
          <p:cNvSpPr txBox="1"/>
          <p:nvPr/>
        </p:nvSpPr>
        <p:spPr>
          <a:xfrm>
            <a:off x="952500" y="3305666"/>
            <a:ext cx="7524844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a</a:t>
            </a:r>
            <a:r>
              <a:rPr lang="en-US" sz="24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pprovare</a:t>
            </a:r>
            <a:r>
              <a:rPr lang="en-US" sz="24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il </a:t>
            </a:r>
            <a:r>
              <a:rPr lang="en-US" sz="24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bilancio</a:t>
            </a:r>
            <a:r>
              <a:rPr lang="en-US" sz="24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e </a:t>
            </a:r>
            <a:r>
              <a:rPr lang="en-US" sz="24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destinare</a:t>
            </a:r>
            <a:r>
              <a:rPr lang="en-US" sz="24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4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gli</a:t>
            </a:r>
            <a:r>
              <a:rPr lang="en-US" sz="24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4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utili</a:t>
            </a:r>
            <a:endParaRPr sz="2400" dirty="0">
              <a:latin typeface="Aptos" panose="020B0004020202020204" pitchFamily="34" charset="0"/>
            </a:endParaRPr>
          </a:p>
        </p:txBody>
      </p:sp>
      <p:sp>
        <p:nvSpPr>
          <p:cNvPr id="161" name="Google Shape;161;p18"/>
          <p:cNvSpPr txBox="1"/>
          <p:nvPr/>
        </p:nvSpPr>
        <p:spPr>
          <a:xfrm>
            <a:off x="808722" y="4101548"/>
            <a:ext cx="6667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•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62" name="Google Shape;162;p18"/>
          <p:cNvSpPr txBox="1"/>
          <p:nvPr/>
        </p:nvSpPr>
        <p:spPr>
          <a:xfrm>
            <a:off x="952500" y="3886147"/>
            <a:ext cx="7524844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n</a:t>
            </a:r>
            <a:r>
              <a:rPr lang="en-US" sz="24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ominare</a:t>
            </a:r>
            <a:r>
              <a:rPr lang="en-US" sz="24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il Consiglio di Amministrazione</a:t>
            </a:r>
            <a:endParaRPr sz="2400" dirty="0">
              <a:latin typeface="Aptos" panose="020B0004020202020204" pitchFamily="34" charset="0"/>
            </a:endParaRPr>
          </a:p>
        </p:txBody>
      </p:sp>
      <p:sp>
        <p:nvSpPr>
          <p:cNvPr id="163" name="Google Shape;163;p18"/>
          <p:cNvSpPr txBox="1"/>
          <p:nvPr/>
        </p:nvSpPr>
        <p:spPr>
          <a:xfrm>
            <a:off x="808722" y="4601378"/>
            <a:ext cx="6667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•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64" name="Google Shape;164;p18"/>
          <p:cNvSpPr txBox="1"/>
          <p:nvPr/>
        </p:nvSpPr>
        <p:spPr>
          <a:xfrm>
            <a:off x="974621" y="4407690"/>
            <a:ext cx="5572173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approvare</a:t>
            </a: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4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i</a:t>
            </a:r>
            <a:r>
              <a:rPr lang="en-US" sz="24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R</a:t>
            </a:r>
            <a:r>
              <a:rPr lang="en-US" sz="24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egolamenti</a:t>
            </a:r>
            <a:r>
              <a:rPr lang="en-US" sz="24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4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interni</a:t>
            </a:r>
            <a:endParaRPr sz="2400" dirty="0">
              <a:latin typeface="Aptos" panose="020B0004020202020204" pitchFamily="34" charset="0"/>
            </a:endParaRPr>
          </a:p>
        </p:txBody>
      </p:sp>
      <p:sp>
        <p:nvSpPr>
          <p:cNvPr id="165" name="Google Shape;165;p18"/>
          <p:cNvSpPr txBox="1"/>
          <p:nvPr/>
        </p:nvSpPr>
        <p:spPr>
          <a:xfrm>
            <a:off x="808723" y="5234558"/>
            <a:ext cx="6667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•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66" name="Google Shape;166;p18"/>
          <p:cNvSpPr txBox="1"/>
          <p:nvPr/>
        </p:nvSpPr>
        <p:spPr>
          <a:xfrm>
            <a:off x="946279" y="5072325"/>
            <a:ext cx="6534715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d</a:t>
            </a:r>
            <a:r>
              <a:rPr lang="en-US" sz="2400" b="0" i="0" u="none" strike="noStrike" cap="none" dirty="0" err="1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ecidere</a:t>
            </a:r>
            <a:r>
              <a:rPr lang="en-US" sz="2400" b="0" i="0" u="none" strike="noStrike" cap="none" dirty="0">
                <a:solidFill>
                  <a:srgbClr val="333333"/>
                </a:solidFill>
                <a:latin typeface="Aptos" panose="020B0004020202020204" pitchFamily="34" charset="0"/>
                <a:ea typeface="DM Sans"/>
                <a:cs typeface="DM Sans"/>
                <a:sym typeface="DM Sans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sulle</a:t>
            </a:r>
            <a:r>
              <a:rPr lang="en-US" sz="24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modifiche</a:t>
            </a:r>
            <a:r>
              <a:rPr lang="en-US" sz="24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dello</a:t>
            </a:r>
            <a:r>
              <a:rPr lang="en-US" sz="2400" dirty="0">
                <a:solidFill>
                  <a:srgbClr val="333333"/>
                </a:solidFill>
                <a:latin typeface="Aptos" panose="020B0004020202020204" pitchFamily="34" charset="0"/>
                <a:sym typeface="DM Sans"/>
              </a:rPr>
              <a:t> Statuto.</a:t>
            </a:r>
            <a:endParaRPr sz="2400" dirty="0">
              <a:solidFill>
                <a:srgbClr val="333333"/>
              </a:solidFill>
              <a:latin typeface="Aptos" panose="020B0004020202020204" pitchFamily="34" charset="0"/>
            </a:endParaRPr>
          </a:p>
        </p:txBody>
      </p:sp>
      <p:sp>
        <p:nvSpPr>
          <p:cNvPr id="167" name="Google Shape;167;p18"/>
          <p:cNvSpPr txBox="1"/>
          <p:nvPr/>
        </p:nvSpPr>
        <p:spPr>
          <a:xfrm>
            <a:off x="571500" y="697110"/>
            <a:ext cx="116014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Organi</a:t>
            </a:r>
            <a:r>
              <a:rPr lang="en-US" sz="30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 </a:t>
            </a:r>
            <a:r>
              <a:rPr lang="en-US" sz="30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sociali</a:t>
            </a:r>
            <a:r>
              <a:rPr lang="en-US" sz="3000" b="1" i="0" u="none" strike="noStrike" cap="none" dirty="0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: </a:t>
            </a:r>
            <a:r>
              <a:rPr lang="en-US" sz="3000" b="1" i="0" u="none" strike="noStrike" cap="none" dirty="0" err="1">
                <a:solidFill>
                  <a:srgbClr val="005088"/>
                </a:solidFill>
                <a:latin typeface="Aptos" panose="020B0004020202020204" pitchFamily="34" charset="0"/>
                <a:ea typeface="Merriweather"/>
                <a:cs typeface="Merriweather"/>
                <a:sym typeface="Merriweather"/>
              </a:rPr>
              <a:t>l'Assemblea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168" name="Google Shape;168;p18"/>
          <p:cNvSpPr/>
          <p:nvPr/>
        </p:nvSpPr>
        <p:spPr>
          <a:xfrm>
            <a:off x="571500" y="1268610"/>
            <a:ext cx="11049000" cy="1905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1236</Words>
  <Application>Microsoft Office PowerPoint</Application>
  <PresentationFormat>Widescreen</PresentationFormat>
  <Paragraphs>121</Paragraphs>
  <Slides>13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2" baseType="lpstr">
      <vt:lpstr>Merriweather</vt:lpstr>
      <vt:lpstr>StarSymbol</vt:lpstr>
      <vt:lpstr>Courier New</vt:lpstr>
      <vt:lpstr>DM Sans Medium</vt:lpstr>
      <vt:lpstr>Arial</vt:lpstr>
      <vt:lpstr>Aptos</vt:lpstr>
      <vt:lpstr>Calibri</vt:lpstr>
      <vt:lpstr>DM Sans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Alessio Ciurnelli</dc:creator>
  <cp:lastModifiedBy>Alessio Ciurnelli</cp:lastModifiedBy>
  <cp:revision>32</cp:revision>
  <cp:lastPrinted>2026-05-18T15:49:00Z</cp:lastPrinted>
  <dcterms:modified xsi:type="dcterms:W3CDTF">2026-09-01T11:18:08Z</dcterms:modified>
</cp:coreProperties>
</file>