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86" r:id="rId2"/>
    <p:sldId id="259" r:id="rId3"/>
    <p:sldId id="276" r:id="rId4"/>
    <p:sldId id="277" r:id="rId5"/>
    <p:sldId id="278" r:id="rId6"/>
    <p:sldId id="284" r:id="rId7"/>
    <p:sldId id="279" r:id="rId8"/>
    <p:sldId id="285" r:id="rId9"/>
    <p:sldId id="257" r:id="rId10"/>
    <p:sldId id="258" r:id="rId11"/>
    <p:sldId id="275" r:id="rId12"/>
  </p:sldIdLst>
  <p:sldSz cx="18288000" cy="10287000"/>
  <p:notesSz cx="6858000" cy="9144000"/>
  <p:embeddedFontLst>
    <p:embeddedFont>
      <p:font typeface="Poppins" panose="00000500000000000000" pitchFamily="2" charset="0"/>
      <p:regular r:id="rId14"/>
      <p:bold r:id="rId15"/>
    </p:embeddedFont>
    <p:embeddedFont>
      <p:font typeface="Poppins Bold" panose="020B0604020202020204" charset="0"/>
      <p:regular r:id="rId16"/>
      <p:bold r:id="rId17"/>
    </p:embeddedFont>
    <p:embeddedFont>
      <p:font typeface="Poppins Medium" panose="00000600000000000000" pitchFamily="2" charset="0"/>
      <p:regular r:id="rId18"/>
      <p: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0041"/>
    <a:srgbClr val="65A3EC"/>
    <a:srgbClr val="65A3EE"/>
    <a:srgbClr val="B9CDE5"/>
    <a:srgbClr val="B5E005"/>
    <a:srgbClr val="D3F066"/>
    <a:srgbClr val="C4EB33"/>
    <a:srgbClr val="E1F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705" autoAdjust="0"/>
  </p:normalViewPr>
  <p:slideViewPr>
    <p:cSldViewPr>
      <p:cViewPr varScale="1">
        <p:scale>
          <a:sx n="67" d="100"/>
          <a:sy n="67" d="100"/>
        </p:scale>
        <p:origin x="8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6903-1C17-F2F0-F1DE-870029A56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9214D27-66BB-CF9D-3A03-5FF104EF06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56F2EB9-740A-4693-ED66-EEB88D194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A369B9-78CF-D99A-B49E-7AB98ABA8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8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758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106EE-C2C9-484E-9F5D-F7199B47EE84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95A0A-17CF-45F5-AFDA-F517530E74BE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1E8F-FBF5-485E-83E8-542B539EA3D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94A4-CA68-4544-96D2-67F9D9B34E75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8CB14-FA4F-4BDF-8814-A2FCD6A5A0E5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A4F8C-9CF6-4D81-8ECC-66EAB49D0187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73E5-89FC-4EAD-AE58-4A179768FC12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E4FEA-5585-4239-9D44-62B0740A03D6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EC45C-2B0C-4657-AB58-2C8656A372B2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D7B35-ADBA-45DA-AA65-52979E180EDD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C909-53EF-4139-865A-9F1B2409099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74EAB-A7DE-4751-9296-CCA30328852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9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sv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14.png"/><Relationship Id="rId7" Type="http://schemas.openxmlformats.org/officeDocument/2006/relationships/image" Target="../media/image35.png"/><Relationship Id="rId12" Type="http://schemas.openxmlformats.org/officeDocument/2006/relationships/image" Target="../media/image27.png"/><Relationship Id="rId17" Type="http://schemas.openxmlformats.org/officeDocument/2006/relationships/image" Target="../media/image44.png"/><Relationship Id="rId2" Type="http://schemas.openxmlformats.org/officeDocument/2006/relationships/image" Target="../media/image32.jpeg"/><Relationship Id="rId16" Type="http://schemas.openxmlformats.org/officeDocument/2006/relationships/image" Target="../media/image43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19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37.png"/><Relationship Id="rId14" Type="http://schemas.openxmlformats.org/officeDocument/2006/relationships/image" Target="../media/image4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F01AE-A2E6-6E27-B8BC-80B28BAE1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AD7BF33-0C61-D5AA-BBFE-269F00DCE9A8}"/>
              </a:ext>
            </a:extLst>
          </p:cNvPr>
          <p:cNvSpPr/>
          <p:nvPr/>
        </p:nvSpPr>
        <p:spPr>
          <a:xfrm>
            <a:off x="0" y="0"/>
            <a:ext cx="10554141" cy="10286999"/>
          </a:xfrm>
          <a:custGeom>
            <a:avLst/>
            <a:gdLst/>
            <a:ahLst/>
            <a:cxnLst/>
            <a:rect l="l" t="t" r="r" b="b"/>
            <a:pathLst>
              <a:path w="10554141" h="10312308">
                <a:moveTo>
                  <a:pt x="0" y="0"/>
                </a:moveTo>
                <a:lnTo>
                  <a:pt x="10554141" y="0"/>
                </a:lnTo>
                <a:lnTo>
                  <a:pt x="10554141" y="10312308"/>
                </a:lnTo>
                <a:lnTo>
                  <a:pt x="0" y="10312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400" t="-2268" b="-226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9FDBEB7-CE90-6094-A033-FABF26980049}"/>
              </a:ext>
            </a:extLst>
          </p:cNvPr>
          <p:cNvGrpSpPr/>
          <p:nvPr/>
        </p:nvGrpSpPr>
        <p:grpSpPr>
          <a:xfrm>
            <a:off x="7773912" y="0"/>
            <a:ext cx="6920890" cy="10283484"/>
            <a:chOff x="0" y="0"/>
            <a:chExt cx="2269198" cy="355348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27C4158-FE9F-321A-C685-B33A33E9C3EB}"/>
                </a:ext>
              </a:extLst>
            </p:cNvPr>
            <p:cNvSpPr/>
            <p:nvPr/>
          </p:nvSpPr>
          <p:spPr>
            <a:xfrm>
              <a:off x="0" y="0"/>
              <a:ext cx="2269198" cy="3553487"/>
            </a:xfrm>
            <a:custGeom>
              <a:avLst/>
              <a:gdLst/>
              <a:ahLst/>
              <a:cxnLst/>
              <a:rect l="l" t="t" r="r" b="b"/>
              <a:pathLst>
                <a:path w="2269198" h="3553487">
                  <a:moveTo>
                    <a:pt x="0" y="0"/>
                  </a:moveTo>
                  <a:lnTo>
                    <a:pt x="2269198" y="0"/>
                  </a:lnTo>
                  <a:lnTo>
                    <a:pt x="2269198" y="3553487"/>
                  </a:lnTo>
                  <a:lnTo>
                    <a:pt x="0" y="3553487"/>
                  </a:lnTo>
                  <a:close/>
                </a:path>
              </a:pathLst>
            </a:custGeom>
            <a:solidFill>
              <a:srgbClr val="0B004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1F2FCB-8B83-10D1-6374-F06ADA72E38D}"/>
                </a:ext>
              </a:extLst>
            </p:cNvPr>
            <p:cNvSpPr txBox="1"/>
            <p:nvPr/>
          </p:nvSpPr>
          <p:spPr>
            <a:xfrm>
              <a:off x="0" y="-28575"/>
              <a:ext cx="2269198" cy="3582062"/>
            </a:xfrm>
            <a:prstGeom prst="rect">
              <a:avLst/>
            </a:prstGeom>
          </p:spPr>
          <p:txBody>
            <a:bodyPr lIns="40413" tIns="40413" rIns="40413" bIns="40413" rtlCol="0" anchor="ctr"/>
            <a:lstStyle/>
            <a:p>
              <a:pPr algn="ctr">
                <a:lnSpc>
                  <a:spcPts val="2116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1D8594B-7BA3-ACA3-AA5F-195CE3DAE4F2}"/>
              </a:ext>
            </a:extLst>
          </p:cNvPr>
          <p:cNvSpPr/>
          <p:nvPr/>
        </p:nvSpPr>
        <p:spPr>
          <a:xfrm rot="-5400000">
            <a:off x="-1233896" y="1161213"/>
            <a:ext cx="10286999" cy="7971606"/>
          </a:xfrm>
          <a:custGeom>
            <a:avLst/>
            <a:gdLst/>
            <a:ahLst/>
            <a:cxnLst/>
            <a:rect l="l" t="t" r="r" b="b"/>
            <a:pathLst>
              <a:path w="10569083" h="6213911">
                <a:moveTo>
                  <a:pt x="0" y="0"/>
                </a:moveTo>
                <a:lnTo>
                  <a:pt x="10569083" y="0"/>
                </a:lnTo>
                <a:lnTo>
                  <a:pt x="10569083" y="6213911"/>
                </a:lnTo>
                <a:lnTo>
                  <a:pt x="0" y="6213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0" r="-22413" b="-10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1BE913C-125B-BBFC-0889-5DED65D4A122}"/>
              </a:ext>
            </a:extLst>
          </p:cNvPr>
          <p:cNvSpPr/>
          <p:nvPr/>
        </p:nvSpPr>
        <p:spPr>
          <a:xfrm>
            <a:off x="-553445" y="-450039"/>
            <a:ext cx="14345645" cy="10698939"/>
          </a:xfrm>
          <a:custGeom>
            <a:avLst/>
            <a:gdLst/>
            <a:ahLst/>
            <a:cxnLst/>
            <a:rect l="l" t="t" r="r" b="b"/>
            <a:pathLst>
              <a:path w="19609879" h="11177540">
                <a:moveTo>
                  <a:pt x="0" y="0"/>
                </a:moveTo>
                <a:lnTo>
                  <a:pt x="19609879" y="0"/>
                </a:lnTo>
                <a:lnTo>
                  <a:pt x="19609879" y="11177540"/>
                </a:lnTo>
                <a:lnTo>
                  <a:pt x="0" y="111775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47" t="-3404" r="-2978" b="-15651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B1E9CC-5494-B326-A7E8-17CFCABC58B6}"/>
              </a:ext>
            </a:extLst>
          </p:cNvPr>
          <p:cNvSpPr txBox="1"/>
          <p:nvPr/>
        </p:nvSpPr>
        <p:spPr>
          <a:xfrm>
            <a:off x="3482979" y="5753100"/>
            <a:ext cx="64066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b="1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COSA SONO</a:t>
            </a:r>
          </a:p>
          <a:p>
            <a:pPr algn="r"/>
            <a:r>
              <a:rPr lang="it-IT" sz="2800" b="1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COME FUNZIONANO</a:t>
            </a:r>
          </a:p>
          <a:p>
            <a:pPr algn="r"/>
            <a:r>
              <a:rPr lang="it-IT" sz="2800" b="1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QUALI SONO I BENEFICI PREVISTI</a:t>
            </a:r>
          </a:p>
          <a:p>
            <a:pPr algn="r"/>
            <a:r>
              <a:rPr lang="it-IT" sz="2800" b="1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IL CONTRIBUTO DI POWER ENERGIA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198CE0E4-5B9E-EFBC-2EE7-759EEAFC31B7}"/>
              </a:ext>
            </a:extLst>
          </p:cNvPr>
          <p:cNvSpPr/>
          <p:nvPr/>
        </p:nvSpPr>
        <p:spPr>
          <a:xfrm>
            <a:off x="0" y="9029700"/>
            <a:ext cx="18288000" cy="1253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2078BE8C-BD91-55CC-704B-7A65F70A3C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182100"/>
            <a:ext cx="14254524" cy="979255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ACB4F1E9-6BDC-7A92-5B1D-CCEE460659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55" y="1263110"/>
            <a:ext cx="6550388" cy="3988231"/>
          </a:xfrm>
          <a:prstGeom prst="rect">
            <a:avLst/>
          </a:prstGeom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id="{4D37EB0B-2E4B-1538-C6D1-B04CF3E1F9CF}"/>
              </a:ext>
            </a:extLst>
          </p:cNvPr>
          <p:cNvSpPr txBox="1"/>
          <p:nvPr/>
        </p:nvSpPr>
        <p:spPr>
          <a:xfrm>
            <a:off x="4869783" y="2057206"/>
            <a:ext cx="4969941" cy="199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60"/>
              </a:lnSpc>
            </a:pPr>
            <a:r>
              <a:rPr lang="en-US" sz="5500" b="1" spc="-302" dirty="0">
                <a:solidFill>
                  <a:srgbClr val="B5E005"/>
                </a:solidFill>
                <a:latin typeface="Poppins Bold"/>
                <a:ea typeface="Poppins Bold"/>
                <a:cs typeface="Poppins Bold"/>
                <a:sym typeface="Poppins Bold"/>
              </a:rPr>
              <a:t>C.</a:t>
            </a:r>
            <a:r>
              <a:rPr lang="en-US" sz="5500" b="1" spc="-30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OMUNITÀ </a:t>
            </a:r>
          </a:p>
          <a:p>
            <a:pPr algn="r">
              <a:lnSpc>
                <a:spcPts val="5060"/>
              </a:lnSpc>
            </a:pPr>
            <a:r>
              <a:rPr lang="en-US" sz="5500" b="1" spc="-302" dirty="0">
                <a:solidFill>
                  <a:srgbClr val="B5E005"/>
                </a:solidFill>
                <a:latin typeface="Poppins Bold"/>
                <a:ea typeface="Poppins Bold"/>
                <a:cs typeface="Poppins Bold"/>
                <a:sym typeface="Poppins Bold"/>
              </a:rPr>
              <a:t>E.</a:t>
            </a:r>
            <a:r>
              <a:rPr lang="en-US" sz="5500" b="1" spc="-30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NERGETICHE   </a:t>
            </a:r>
          </a:p>
          <a:p>
            <a:pPr algn="r">
              <a:lnSpc>
                <a:spcPts val="5060"/>
              </a:lnSpc>
            </a:pPr>
            <a:r>
              <a:rPr lang="en-US" sz="5500" b="1" spc="-302" dirty="0">
                <a:solidFill>
                  <a:srgbClr val="B5E005"/>
                </a:solidFill>
                <a:latin typeface="Poppins Bold"/>
                <a:ea typeface="Poppins Bold"/>
                <a:cs typeface="Poppins Bold"/>
                <a:sym typeface="Poppins Bold"/>
              </a:rPr>
              <a:t>R.</a:t>
            </a:r>
            <a:r>
              <a:rPr lang="en-US" sz="5500" b="1" spc="-302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INNOVABILI    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C4C1D24-E422-9103-E5D9-F20B1B3696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25051" y="3516"/>
            <a:ext cx="3762949" cy="10287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6D86211-3B29-C721-72C3-2C3FDDE5086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347" y="7422229"/>
            <a:ext cx="2698253" cy="1600438"/>
          </a:xfrm>
          <a:prstGeom prst="rect">
            <a:avLst/>
          </a:prstGeom>
        </p:spPr>
      </p:pic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335C1BAF-C765-06A1-92B3-538531378A61}"/>
              </a:ext>
            </a:extLst>
          </p:cNvPr>
          <p:cNvCxnSpPr>
            <a:cxnSpLocks/>
          </p:cNvCxnSpPr>
          <p:nvPr/>
        </p:nvCxnSpPr>
        <p:spPr>
          <a:xfrm>
            <a:off x="15163800" y="2171700"/>
            <a:ext cx="24498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38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D4C0C440-3211-C545-4A8B-3296F92F6358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5C5ACD92-FA3F-DDB7-5A41-07F179C36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0543" y="2100269"/>
            <a:ext cx="4892829" cy="6645713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 rot="-10800000">
            <a:off x="0" y="9548752"/>
            <a:ext cx="18284944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B8085EC-EE23-D4A5-D544-BB01701F9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43100"/>
            <a:ext cx="2760920" cy="4336269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69C340B-4B86-F876-05FB-3E69F1FAA6F1}"/>
              </a:ext>
            </a:extLst>
          </p:cNvPr>
          <p:cNvSpPr txBox="1"/>
          <p:nvPr/>
        </p:nvSpPr>
        <p:spPr>
          <a:xfrm>
            <a:off x="3467821" y="2171700"/>
            <a:ext cx="758117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NORMATIVA EUROPEA</a:t>
            </a:r>
          </a:p>
          <a:p>
            <a:endParaRPr lang="it-IT" sz="1000" b="1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Direttiva (UE) 2001/2018 sulla promozione dell’energia da fonti rinnovabili </a:t>
            </a:r>
            <a:endParaRPr lang="it-IT" dirty="0"/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Direttiva (UE) 944/2019 che </a:t>
            </a:r>
            <a:r>
              <a:rPr lang="it-IT" dirty="0"/>
              <a:t>d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efinisce la nozione di autoconsumo collettivo e di comunità di energia rinnovabile 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15A47CD-C719-F54D-2B53-04950866A208}"/>
              </a:ext>
            </a:extLst>
          </p:cNvPr>
          <p:cNvSpPr txBox="1"/>
          <p:nvPr/>
        </p:nvSpPr>
        <p:spPr>
          <a:xfrm>
            <a:off x="3480717" y="4533900"/>
            <a:ext cx="741588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NORMATIVA ITALIANA</a:t>
            </a:r>
          </a:p>
          <a:p>
            <a:endParaRPr lang="it-IT" sz="1000" b="1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Decreto Legislativo 8 novembre 2021, n. 199 (Attuazione della direttiva UE 2018/2001) </a:t>
            </a:r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TIAD (Testo Unico sull’Autoconsumo Diffuso) del 27/12/2022, n. 727/2022 R/</a:t>
            </a:r>
            <a:r>
              <a:rPr lang="it-IT" dirty="0" err="1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eel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Decreto del Ministero dell'Ambiente e della Sicurezza Energetica n. 414 del 07/12/2023 (Decreto CACER) </a:t>
            </a:r>
          </a:p>
          <a:p>
            <a:pPr marL="4508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Delibera ARERA 30/1/2024, n. 15/2024/R/EEL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67841" y="383432"/>
            <a:ext cx="8912687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LA NORMATIVA DI RIFERIMENTO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9A71708-6F39-7B45-19F4-06747F1CD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320" y="7353301"/>
            <a:ext cx="5593080" cy="141125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79E3E14-573B-B7A1-4839-B3D22359A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3800" y="7353300"/>
            <a:ext cx="5593080" cy="141125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F5197BC-13A2-80DA-25B0-70BE49F21232}"/>
              </a:ext>
            </a:extLst>
          </p:cNvPr>
          <p:cNvSpPr txBox="1"/>
          <p:nvPr/>
        </p:nvSpPr>
        <p:spPr>
          <a:xfrm>
            <a:off x="12873227" y="2307836"/>
            <a:ext cx="4612575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Cos’è una </a:t>
            </a:r>
          </a:p>
          <a:p>
            <a:r>
              <a:rPr lang="it-IT" b="1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COMUNITÀ ENERGETICA RINNOVABILE</a:t>
            </a: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 </a:t>
            </a:r>
          </a:p>
          <a:p>
            <a:endParaRPr lang="it-IT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È un insieme di soggetti (pubblici o privati, persone fisiche o giuridiche) che si uniscono per condividere l’energia elettrica prodotta da impianti da fonti rinnovabili nella loro disponibilità, beneficiando degli incentivi previsti dalla legge.</a:t>
            </a:r>
          </a:p>
          <a:p>
            <a:r>
              <a:rPr lang="it-IT" dirty="0"/>
              <a:t> </a:t>
            </a:r>
          </a:p>
        </p:txBody>
      </p:sp>
      <p:pic>
        <p:nvPicPr>
          <p:cNvPr id="8" name="Elemento grafico 7" descr="Freccia: leggera curva con riempimento a tinta unita">
            <a:extLst>
              <a:ext uri="{FF2B5EF4-FFF2-40B4-BE49-F238E27FC236}">
                <a16:creationId xmlns:a16="http://schemas.microsoft.com/office/drawing/2014/main" id="{B718659E-E8BF-82E3-305A-67F5C53824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93463" flipV="1">
            <a:off x="10209290" y="4006305"/>
            <a:ext cx="2101947" cy="829695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3F86563A-4621-4307-2F49-139320349F06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435F84C-6492-1D70-6927-BF1D934D0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941BD26F-C724-5486-523C-1D427AF41F73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44" name="Segnaposto numero diapositiva 43">
            <a:extLst>
              <a:ext uri="{FF2B5EF4-FFF2-40B4-BE49-F238E27FC236}">
                <a16:creationId xmlns:a16="http://schemas.microsoft.com/office/drawing/2014/main" id="{80AB39B1-C428-7053-21FE-FFD036C3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2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CE936-E2DF-7BC8-73C1-6B13DD693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CF93517-7681-287F-B88C-559BFEC5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47262" y="4709520"/>
            <a:ext cx="6204482" cy="250044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94530F-9864-4F52-FB0D-9D009D13C50D}"/>
              </a:ext>
            </a:extLst>
          </p:cNvPr>
          <p:cNvSpPr txBox="1"/>
          <p:nvPr/>
        </p:nvSpPr>
        <p:spPr>
          <a:xfrm>
            <a:off x="3772053" y="3217188"/>
            <a:ext cx="1383014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1650" indent="-342900"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l’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OGGETTO SOCIALE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prevalente della comunità è quello di fornire benefici ambientali, economici o sociali a livello di comunità ai propri membri o soci o alle aree locali in cui opera, e non quello di ottenere profitti finanziari; </a:t>
            </a:r>
          </a:p>
          <a:p>
            <a:pPr marL="501650" indent="-342900">
              <a:buFont typeface="+mj-lt"/>
              <a:buAutoNum type="arabicPeriod"/>
            </a:pPr>
            <a:endParaRPr lang="it-IT" b="1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  <a:p>
            <a:pPr marL="501650" indent="-342900"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MEMBRI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SOCI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che esercitano poteri di controllo possono essere Persone Fisiche, PMI, anche partecipate da enti territoriali, associazioni, aziende territoriali per l'edilizia residenziale, istituti pubblici di assistenza e beneficenza, aziende pubbliche per i servizi alle persone, consorzi di bonifica, enti e organismi di ricerca e formazione, enti religiosi, enti del Terzo settore, associazioni di protezione ambientale e le amministrazioni locali contenute nell'elenco delle amministrazioni pubbliche divulgato dall'Istituto nazionale di statistica (ISTAT); non possono far parte di una CER le grandi imprese e quelle che si occupano di compravendita di energia;</a:t>
            </a:r>
          </a:p>
          <a:p>
            <a:pPr marL="501650" indent="-342900"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01650" indent="-342900"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COMUNITÀ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è autonoma e ha una partecipazione aperta, volontaria e libera (a condizione che la partecipazione alla CER non costituisca l’attività commerciale e/o industriale principale);</a:t>
            </a:r>
          </a:p>
          <a:p>
            <a:pPr marL="158750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34988" indent="-352425">
              <a:buAutoNum type="arabicPeriod" startAt="4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partecipazione dei membri o dei soci alla comunità prevede il mantenimento dei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DIRITTI DI CLIENTE FINALE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compreso quello di scegliere il proprio fornitore di energia;</a:t>
            </a:r>
          </a:p>
          <a:p>
            <a:pPr marL="182563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25463" indent="-342900">
              <a:buAutoNum type="arabicPeriod" startAt="5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 l’energia virtualmente condivisa supera il valore del 55% dell’energia immessa in rete, il corrispettivo dell’incentivo relativo alla parte eccedente deve essere destinato ai soli consumatori diversi dalle imprese e\o utilizzato per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FINALITÀ SOCIALI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aventi ricadute sui territori.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EE90F2-CEAE-2C75-ACAD-EE42997C35EF}"/>
              </a:ext>
            </a:extLst>
          </p:cNvPr>
          <p:cNvSpPr txBox="1"/>
          <p:nvPr/>
        </p:nvSpPr>
        <p:spPr>
          <a:xfrm>
            <a:off x="825305" y="1943100"/>
            <a:ext cx="1661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STATUTO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(o l’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ATTO COSTITUTIVO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r>
              <a:rPr lang="it-IT" b="1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della CER regolarmente costituita deve possedere i seguenti elementi essenziali (Art. 1.2.2.2. Allegato 1 – Decreto CACER - Regole Operative GSE): </a:t>
            </a:r>
          </a:p>
          <a:p>
            <a:endParaRPr lang="it-IT" dirty="0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01ECB1CC-98CC-2914-BDE4-0F37322B7898}"/>
              </a:ext>
            </a:extLst>
          </p:cNvPr>
          <p:cNvSpPr/>
          <p:nvPr/>
        </p:nvSpPr>
        <p:spPr>
          <a:xfrm rot="-10800000">
            <a:off x="0" y="9548752"/>
            <a:ext cx="18284944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F94D110-1C28-E4A9-A975-86B820390742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4AF0A45-8CDE-A1F9-A251-0BF4F405AE77}"/>
              </a:ext>
            </a:extLst>
          </p:cNvPr>
          <p:cNvSpPr txBox="1"/>
          <p:nvPr/>
        </p:nvSpPr>
        <p:spPr>
          <a:xfrm>
            <a:off x="5867841" y="383432"/>
            <a:ext cx="8912687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I REQUISITI DI UNA CER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064CC7A-1E58-17E6-DCD8-39C2696B0768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432BAE8D-DED4-7573-1457-98959A307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9C28A03-0A86-E6A6-CFD0-218C0E1E22C9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9" name="Freeform 17">
            <a:extLst>
              <a:ext uri="{FF2B5EF4-FFF2-40B4-BE49-F238E27FC236}">
                <a16:creationId xmlns:a16="http://schemas.microsoft.com/office/drawing/2014/main" id="{8936EC30-4512-1BF1-6D80-4D6921ECF123}"/>
              </a:ext>
            </a:extLst>
          </p:cNvPr>
          <p:cNvSpPr/>
          <p:nvPr/>
        </p:nvSpPr>
        <p:spPr>
          <a:xfrm>
            <a:off x="15849600" y="9811011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Segnaposto numero diapositiva 43">
            <a:extLst>
              <a:ext uri="{FF2B5EF4-FFF2-40B4-BE49-F238E27FC236}">
                <a16:creationId xmlns:a16="http://schemas.microsoft.com/office/drawing/2014/main" id="{640D4843-6F43-5D75-EE4D-B63F6E98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807575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3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64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27D4-F6E2-5352-809E-AE44A765A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45299D4-1C95-E6DD-1BF5-D39BB836010C}"/>
              </a:ext>
            </a:extLst>
          </p:cNvPr>
          <p:cNvSpPr txBox="1"/>
          <p:nvPr/>
        </p:nvSpPr>
        <p:spPr>
          <a:xfrm>
            <a:off x="990600" y="3085239"/>
            <a:ext cx="1630680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750"/>
              </a:spcAft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</a:t>
            </a:r>
            <a:r>
              <a:rPr lang="it-IT" sz="2000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potenza non deve essere superiore a 1 MWp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;</a:t>
            </a:r>
          </a:p>
          <a:p>
            <a:pPr marL="342900" indent="-342900" algn="l">
              <a:spcAft>
                <a:spcPts val="750"/>
              </a:spcAft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spcAft>
                <a:spcPts val="750"/>
              </a:spcAft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devono essere di </a:t>
            </a:r>
            <a:r>
              <a:rPr lang="it-IT" sz="2000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nuova costruzione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anche se possono far parte di una CER impianti già realizzati, purché entrati in esercizio (allacciati alla rete) dopo la costituzione della CER;</a:t>
            </a:r>
          </a:p>
          <a:p>
            <a:pPr marL="342900" indent="-342900" algn="l">
              <a:spcAft>
                <a:spcPts val="750"/>
              </a:spcAft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l">
              <a:spcAft>
                <a:spcPts val="750"/>
              </a:spcAft>
              <a:buFont typeface="+mj-lt"/>
              <a:buAutoNum type="arabicPeriod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inoltre, ai fini dell'accesso ai benefici previsti dal Decreto di incentivazione, </a:t>
            </a:r>
            <a:r>
              <a:rPr lang="it-IT" sz="2000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non devono beneficiare di altri incentivi</a:t>
            </a:r>
            <a:r>
              <a:rPr lang="it-IT" b="1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sulla produzione di energia elettrica.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3E5A1D2-0782-FCED-BFCC-E887111D1E34}"/>
              </a:ext>
            </a:extLst>
          </p:cNvPr>
          <p:cNvSpPr txBox="1"/>
          <p:nvPr/>
        </p:nvSpPr>
        <p:spPr>
          <a:xfrm>
            <a:off x="838200" y="2171700"/>
            <a:ext cx="16611600" cy="779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Gli </a:t>
            </a:r>
            <a:r>
              <a:rPr lang="it-IT" sz="2000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impianti fotovoltaici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afferenti ad una Comunità Energetica Rinnovabile devo possedere le seguenti caratteristiche:</a:t>
            </a:r>
          </a:p>
          <a:p>
            <a:endParaRPr lang="it-IT" dirty="0"/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80A80CB5-C4FD-AE88-2846-B894CC35305E}"/>
              </a:ext>
            </a:extLst>
          </p:cNvPr>
          <p:cNvSpPr/>
          <p:nvPr/>
        </p:nvSpPr>
        <p:spPr>
          <a:xfrm rot="-10800000">
            <a:off x="0" y="9548752"/>
            <a:ext cx="18284944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6A24058-E9D6-F95D-9E35-2AA1DE79AACE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55355F6D-4286-8DD5-7F52-08B919B4F0D7}"/>
              </a:ext>
            </a:extLst>
          </p:cNvPr>
          <p:cNvSpPr txBox="1"/>
          <p:nvPr/>
        </p:nvSpPr>
        <p:spPr>
          <a:xfrm>
            <a:off x="5867841" y="383432"/>
            <a:ext cx="12191559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I REQUISITI DEGLI IMPIANTI FOTOVOLTAICI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D8B28072-8313-7491-E445-5BAACD6847CD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2D0B0B37-2245-7EC0-F7C3-CF5915FA7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85E2F9D6-40AA-CC38-BE6C-EB8A00DCFFC9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pic>
        <p:nvPicPr>
          <p:cNvPr id="7" name="Immagine 6">
            <a:extLst>
              <a:ext uri="{FF2B5EF4-FFF2-40B4-BE49-F238E27FC236}">
                <a16:creationId xmlns:a16="http://schemas.microsoft.com/office/drawing/2014/main" id="{B19767CE-3525-EF05-D321-3E7B25D7B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45550"/>
            <a:ext cx="9148760" cy="221456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87F2EFB-A564-8D5B-CB4A-8B57644FB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44000" y="6745549"/>
            <a:ext cx="9144000" cy="2214563"/>
          </a:xfrm>
          <a:prstGeom prst="rect">
            <a:avLst/>
          </a:prstGeom>
        </p:spPr>
      </p:pic>
      <p:sp>
        <p:nvSpPr>
          <p:cNvPr id="5" name="Freeform 17">
            <a:extLst>
              <a:ext uri="{FF2B5EF4-FFF2-40B4-BE49-F238E27FC236}">
                <a16:creationId xmlns:a16="http://schemas.microsoft.com/office/drawing/2014/main" id="{1BCA8880-2E87-B2ED-8273-93E05C1BACBF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43">
            <a:extLst>
              <a:ext uri="{FF2B5EF4-FFF2-40B4-BE49-F238E27FC236}">
                <a16:creationId xmlns:a16="http://schemas.microsoft.com/office/drawing/2014/main" id="{A80B4E54-245C-105C-991A-BC422F29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4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39646-2AEF-EBC2-9EF8-C02BF8AF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BB41D6BB-8F1C-1861-BB0E-C43D13EB8341}"/>
              </a:ext>
            </a:extLst>
          </p:cNvPr>
          <p:cNvSpPr txBox="1"/>
          <p:nvPr/>
        </p:nvSpPr>
        <p:spPr>
          <a:xfrm>
            <a:off x="6347313" y="5158392"/>
            <a:ext cx="6130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  <a:sym typeface="Encode San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DC1B36-5484-2CDF-2702-B1EAA3F50BE4}"/>
              </a:ext>
            </a:extLst>
          </p:cNvPr>
          <p:cNvSpPr txBox="1"/>
          <p:nvPr/>
        </p:nvSpPr>
        <p:spPr>
          <a:xfrm>
            <a:off x="622637" y="1943100"/>
            <a:ext cx="17145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bacino di riferimento di una CER può abbracciare potenzialmente tutto il 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territorio nazionale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ma ciascuna 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configurazione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avrà una propria gestione autonoma, nell’ambito della propria cabina primaria.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33C6CD8-C319-DBF2-15D9-AEBD381A6374}"/>
              </a:ext>
            </a:extLst>
          </p:cNvPr>
          <p:cNvSpPr txBox="1"/>
          <p:nvPr/>
        </p:nvSpPr>
        <p:spPr>
          <a:xfrm>
            <a:off x="6553200" y="3111678"/>
            <a:ext cx="10667999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Cosa significa?</a:t>
            </a:r>
          </a:p>
          <a:p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34988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Italia esistono 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2.107 cabine primarie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 un loro bacino territoriale di riferimento;</a:t>
            </a:r>
          </a:p>
          <a:p>
            <a:pPr marL="534988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  <a:sym typeface="Encode Sans"/>
              </a:rPr>
              <a:t>la cabina primaria è una qualsiasi stazione elettrica alimentata in alta o altissima tensione provvista di almeno un trasformatore alta/media tensione o altissima/media tensione dedicato alla rete di distribuzione;</a:t>
            </a:r>
          </a:p>
          <a:p>
            <a:pPr marL="534988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ogni singola CER, quindi, può gestire una o più configurazioni di autoconsumo, che coincidono con il territorio di riferimento di ciascuna cabina primaria;</a:t>
            </a:r>
          </a:p>
          <a:p>
            <a:pPr marL="534988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ogni configurazione è necessaria la presenza di almeno 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due punti di connessione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(di cui uno che alimenti un’utenza di consumo e un altro a cui è collegato un impianto di produzione).</a:t>
            </a:r>
          </a:p>
          <a:p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Questo concetto è importante perché è all’interno di ciascuna configurazione che viene misurata l’energia virtualmente condivisa e quindi calcolato l’incentivo previsto dalla legge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it-IT" dirty="0"/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AFFEDDDA-5D65-8109-5622-C67EF236B05F}"/>
              </a:ext>
            </a:extLst>
          </p:cNvPr>
          <p:cNvSpPr/>
          <p:nvPr/>
        </p:nvSpPr>
        <p:spPr>
          <a:xfrm rot="-10800000">
            <a:off x="0" y="9548752"/>
            <a:ext cx="18288000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60AEEDA-4C54-D36B-D416-F1A50F9BBFE2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D9EF5AA4-F717-D4CB-365E-0CA1272B2B7F}"/>
              </a:ext>
            </a:extLst>
          </p:cNvPr>
          <p:cNvSpPr txBox="1"/>
          <p:nvPr/>
        </p:nvSpPr>
        <p:spPr>
          <a:xfrm>
            <a:off x="5867841" y="383432"/>
            <a:ext cx="11658159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LE CONFIGURAZIONI E LE CABINE PRIMARIE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CBE476F0-2D6D-97D6-130A-B2A7B08CE148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98E962C6-2863-D17A-7D5D-BB5D35B59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CFA76B50-E465-F2B9-443A-91DC3A3CADA2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60EAC339-0C4B-E908-E6A4-C501BF4A1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948216"/>
            <a:ext cx="5053152" cy="5700483"/>
          </a:xfrm>
          <a:prstGeom prst="rect">
            <a:avLst/>
          </a:prstGeom>
        </p:spPr>
      </p:pic>
      <p:sp>
        <p:nvSpPr>
          <p:cNvPr id="7" name="Freeform 17">
            <a:extLst>
              <a:ext uri="{FF2B5EF4-FFF2-40B4-BE49-F238E27FC236}">
                <a16:creationId xmlns:a16="http://schemas.microsoft.com/office/drawing/2014/main" id="{50C6CBBA-D0EA-0ADB-BBF0-E60B09A20113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Segnaposto numero diapositiva 43">
            <a:extLst>
              <a:ext uri="{FF2B5EF4-FFF2-40B4-BE49-F238E27FC236}">
                <a16:creationId xmlns:a16="http://schemas.microsoft.com/office/drawing/2014/main" id="{EEDF80B6-3315-0F09-7AC7-DEC2DAD4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5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943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F1B7B-1D53-F0D0-B098-70F394F2E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133A28-A640-C2B0-E779-FC18B088BFA8}"/>
              </a:ext>
            </a:extLst>
          </p:cNvPr>
          <p:cNvSpPr txBox="1"/>
          <p:nvPr/>
        </p:nvSpPr>
        <p:spPr>
          <a:xfrm>
            <a:off x="692029" y="1790700"/>
            <a:ext cx="1661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 schema che riassume il 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funzionamento di una CER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22AEA474-59C1-0A89-4B71-B36A0627998D}"/>
              </a:ext>
            </a:extLst>
          </p:cNvPr>
          <p:cNvSpPr/>
          <p:nvPr/>
        </p:nvSpPr>
        <p:spPr>
          <a:xfrm rot="-10800000">
            <a:off x="0" y="9548752"/>
            <a:ext cx="18288000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30DBD77-C37F-DCB9-F3A4-9D8003EB5FAF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163A0BC-C6B7-35E1-8B97-88A8CF7B3089}"/>
              </a:ext>
            </a:extLst>
          </p:cNvPr>
          <p:cNvSpPr txBox="1"/>
          <p:nvPr/>
        </p:nvSpPr>
        <p:spPr>
          <a:xfrm>
            <a:off x="5867841" y="383432"/>
            <a:ext cx="11435788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L’AUTOCONSUMO DIFFUSO E I BENEFICI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499E53E5-3388-B376-3115-AA8559BA68E1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8B7EBA18-9CCC-0E98-7C5A-C2F6AF8DD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D26FC467-A1FE-7274-7E73-307993C4A84F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9FA2DF2-6A90-00F4-C573-FB1CB3DE1F76}"/>
              </a:ext>
            </a:extLst>
          </p:cNvPr>
          <p:cNvSpPr txBox="1"/>
          <p:nvPr/>
        </p:nvSpPr>
        <p:spPr>
          <a:xfrm>
            <a:off x="9436342" y="2677232"/>
            <a:ext cx="815963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Aderire ad una CER consente di ottenere </a:t>
            </a: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4 diversi benefici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algn="just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17550" indent="-342900">
              <a:buFont typeface="+mj-lt"/>
              <a:buAutoNum type="arabicPeriod"/>
            </a:pP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AUTOCONSUMO FISICO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che porta ad un risparmio in bolletta;</a:t>
            </a:r>
          </a:p>
          <a:p>
            <a:pPr marL="717550" indent="-342900"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17550" indent="-342900">
              <a:buFont typeface="+mj-lt"/>
              <a:buAutoNum type="arabicPeriod"/>
            </a:pP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VALORIZZAZIONE DELL'ENERGIA IMMESSA IN RETE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cioè prodotta ma non autoconsumata, tramite il ritiro dedicato;</a:t>
            </a:r>
          </a:p>
          <a:p>
            <a:pPr marL="717550" indent="-342900"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17550" indent="-342900">
              <a:buFont typeface="+mj-lt"/>
              <a:buAutoNum type="arabicPeriod"/>
            </a:pP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CORRISPETTIVO DI VALORIZZAZIONE ARERA PER L'ENERGIA AUTOCONSUMATA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garantito per il mancato dispacciamento;</a:t>
            </a:r>
          </a:p>
          <a:p>
            <a:pPr marL="717550" indent="-342900">
              <a:buFont typeface="+mj-lt"/>
              <a:buAutoNum type="arabicPeriod"/>
            </a:pPr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17550" indent="-342900">
              <a:buFont typeface="+mj-lt"/>
              <a:buAutoNum type="arabicPeriod"/>
            </a:pPr>
            <a:r>
              <a:rPr lang="it-IT" b="1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TARIFFA INCENTIVANTE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sull'energia virtualmente condivisa dai membri della CER.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FDAF879-5950-38A3-CDB3-0C7BBF64785F}"/>
              </a:ext>
            </a:extLst>
          </p:cNvPr>
          <p:cNvSpPr txBox="1"/>
          <p:nvPr/>
        </p:nvSpPr>
        <p:spPr>
          <a:xfrm>
            <a:off x="531873" y="7581900"/>
            <a:ext cx="12193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Possono godere dei benefici di cui ai punti 1 e 2 i soggetti ai cui POD è collegato un impianto fotovoltaico.</a:t>
            </a:r>
          </a:p>
          <a:p>
            <a:pPr marL="84138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4138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Gli incentivi di cui ai punti 3 e 4, invece, spettano alla CER, che li ripartirà tra i propri aderenti sulla base di quanto previsto nello statuto, e sono garantiti per un periodo di 20 anni dalla data di entrata in esercizio di ciascun impianto.</a:t>
            </a:r>
          </a:p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58FD53F-E0E0-B9D3-AB46-EC592B6EC300}"/>
              </a:ext>
            </a:extLst>
          </p:cNvPr>
          <p:cNvSpPr/>
          <p:nvPr/>
        </p:nvSpPr>
        <p:spPr>
          <a:xfrm>
            <a:off x="692029" y="2394442"/>
            <a:ext cx="8451971" cy="4914798"/>
          </a:xfrm>
          <a:prstGeom prst="rect">
            <a:avLst/>
          </a:prstGeom>
          <a:noFill/>
          <a:ln>
            <a:solidFill>
              <a:srgbClr val="0B00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Picture 2" descr="Risparmio energetico: detrazioni per pannelli fotovoltaici - Energit">
            <a:extLst>
              <a:ext uri="{FF2B5EF4-FFF2-40B4-BE49-F238E27FC236}">
                <a16:creationId xmlns:a16="http://schemas.microsoft.com/office/drawing/2014/main" id="{E00F34CF-D888-C3E8-C8A5-55D917C9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4077" y="6556958"/>
            <a:ext cx="4319552" cy="242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A39F4492-7271-683C-2384-7B4A2D70B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06" y="2496975"/>
            <a:ext cx="8051885" cy="4698855"/>
          </a:xfrm>
          <a:prstGeom prst="rect">
            <a:avLst/>
          </a:prstGeom>
        </p:spPr>
      </p:pic>
      <p:sp>
        <p:nvSpPr>
          <p:cNvPr id="4" name="Freeform 17">
            <a:extLst>
              <a:ext uri="{FF2B5EF4-FFF2-40B4-BE49-F238E27FC236}">
                <a16:creationId xmlns:a16="http://schemas.microsoft.com/office/drawing/2014/main" id="{1D4E3661-AAE8-FC10-BF7F-4B551FD35FB3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Segnaposto numero diapositiva 43">
            <a:extLst>
              <a:ext uri="{FF2B5EF4-FFF2-40B4-BE49-F238E27FC236}">
                <a16:creationId xmlns:a16="http://schemas.microsoft.com/office/drawing/2014/main" id="{6BF8A4A5-77DF-FB1E-0276-9038B6531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6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353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2E8E-C2F8-9A86-0168-4FAA8F644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B8D877C0-56C6-EA4C-8EFB-04B3B8B5E9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847124"/>
              </p:ext>
            </p:extLst>
          </p:nvPr>
        </p:nvGraphicFramePr>
        <p:xfrm>
          <a:off x="581465" y="7062745"/>
          <a:ext cx="6802512" cy="1530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2500">
                  <a:extLst>
                    <a:ext uri="{9D8B030D-6E8A-4147-A177-3AD203B41FA5}">
                      <a16:colId xmlns:a16="http://schemas.microsoft.com/office/drawing/2014/main" val="51209984"/>
                    </a:ext>
                  </a:extLst>
                </a:gridCol>
                <a:gridCol w="3560012">
                  <a:extLst>
                    <a:ext uri="{9D8B030D-6E8A-4147-A177-3AD203B41FA5}">
                      <a16:colId xmlns:a16="http://schemas.microsoft.com/office/drawing/2014/main" val="38168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POTENZA IMPIANTO</a:t>
                      </a:r>
                    </a:p>
                  </a:txBody>
                  <a:tcPr>
                    <a:solidFill>
                      <a:srgbClr val="0B004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TARIFFA INCENTIVANTE</a:t>
                      </a:r>
                    </a:p>
                  </a:txBody>
                  <a:tcPr>
                    <a:solidFill>
                      <a:srgbClr val="0B00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56113"/>
                  </a:ext>
                </a:extLst>
              </a:tr>
              <a:tr h="417484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POTENZA &lt; 200 kW</a:t>
                      </a:r>
                    </a:p>
                  </a:txBody>
                  <a:tcPr>
                    <a:solidFill>
                      <a:srgbClr val="C4EB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80 €/MWh + (da 0 a 40 €/MWh)</a:t>
                      </a:r>
                    </a:p>
                  </a:txBody>
                  <a:tcPr>
                    <a:solidFill>
                      <a:srgbClr val="C4EB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3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200 kW &lt; POTENZA &lt; 600 kW</a:t>
                      </a:r>
                    </a:p>
                  </a:txBody>
                  <a:tcPr>
                    <a:solidFill>
                      <a:srgbClr val="D3F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70 €/MWh + (da 0 a 40 €/MWh)</a:t>
                      </a:r>
                    </a:p>
                  </a:txBody>
                  <a:tcPr>
                    <a:solidFill>
                      <a:srgbClr val="D3F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58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POTENZA &gt; 600 kW</a:t>
                      </a:r>
                    </a:p>
                  </a:txBody>
                  <a:tcPr>
                    <a:solidFill>
                      <a:srgbClr val="E1F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60 €/MWh + (da 0 a 40 €/MWh)</a:t>
                      </a:r>
                    </a:p>
                  </a:txBody>
                  <a:tcPr>
                    <a:solidFill>
                      <a:srgbClr val="E1F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009970"/>
                  </a:ext>
                </a:extLst>
              </a:tr>
            </a:tbl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096E8619-E8E1-D493-0B0B-6103064E3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410896"/>
              </p:ext>
            </p:extLst>
          </p:nvPr>
        </p:nvGraphicFramePr>
        <p:xfrm>
          <a:off x="7620000" y="7060479"/>
          <a:ext cx="10134907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907">
                  <a:extLst>
                    <a:ext uri="{9D8B030D-6E8A-4147-A177-3AD203B41FA5}">
                      <a16:colId xmlns:a16="http://schemas.microsoft.com/office/drawing/2014/main" val="417446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FATTORE DI CORREZIONE</a:t>
                      </a:r>
                    </a:p>
                  </a:txBody>
                  <a:tcPr>
                    <a:solidFill>
                      <a:srgbClr val="0B00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30896"/>
                  </a:ext>
                </a:extLst>
              </a:tr>
              <a:tr h="475725">
                <a:tc>
                  <a:txBody>
                    <a:bodyPr/>
                    <a:lstStyle/>
                    <a:p>
                      <a:r>
                        <a:rPr lang="it-IT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+4 €/MWh per le regioni del Centro </a:t>
                      </a:r>
                    </a:p>
                    <a:p>
                      <a:r>
                        <a:rPr lang="it-IT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(Lazio, Marche, Toscana, Umbria, Abruzzo)</a:t>
                      </a:r>
                      <a:endParaRPr lang="it-IT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solidFill>
                      <a:srgbClr val="C4EB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36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+10 €/MWh per le regioni del Nord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(Emilia-Romagna, Friuli-Venezia Giulia, Liguria, Lombardia, Piemonte, Trentino-Alto Adige, Valle d'Aosta, Veneto)</a:t>
                      </a:r>
                      <a:endParaRPr lang="it-IT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solidFill>
                      <a:srgbClr val="D3F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869352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2E5BB2D4-67E8-5669-BBE1-4FA65150BEA6}"/>
              </a:ext>
            </a:extLst>
          </p:cNvPr>
          <p:cNvSpPr txBox="1"/>
          <p:nvPr/>
        </p:nvSpPr>
        <p:spPr>
          <a:xfrm>
            <a:off x="677314" y="2409823"/>
            <a:ext cx="62076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 ciascuna ora del giorno, il GSE verificherà, nell’ambito della medesima configurazione: </a:t>
            </a:r>
          </a:p>
          <a:p>
            <a:pPr marL="84138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33413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quanto ammonta l'energia prodotta dagli impianti fotovoltaici installati,</a:t>
            </a:r>
          </a:p>
          <a:p>
            <a:pPr marL="633413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 a quanto ammonta l'energia prelevata da ciascun POD,</a:t>
            </a:r>
          </a:p>
          <a:p>
            <a:pPr marL="347663"/>
            <a:endParaRPr lang="it-IT" dirty="0">
              <a:solidFill>
                <a:srgbClr val="0B004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84138"/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l'</a:t>
            </a:r>
            <a:r>
              <a:rPr lang="it-IT" dirty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t>energia virtualmente condivisa </a:t>
            </a:r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sarà pari al minor valore tra questi due somme di energia.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F2BB92E-93C0-A4EA-8782-C176CC710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095500"/>
            <a:ext cx="9990686" cy="320067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Freeform 16">
            <a:extLst>
              <a:ext uri="{FF2B5EF4-FFF2-40B4-BE49-F238E27FC236}">
                <a16:creationId xmlns:a16="http://schemas.microsoft.com/office/drawing/2014/main" id="{55FAB480-62FB-0317-7782-1C5E9D705D0B}"/>
              </a:ext>
            </a:extLst>
          </p:cNvPr>
          <p:cNvSpPr/>
          <p:nvPr/>
        </p:nvSpPr>
        <p:spPr>
          <a:xfrm rot="-10800000">
            <a:off x="0" y="9548752"/>
            <a:ext cx="18288000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B9B0119-CD3B-B6E8-4AE8-C00A71576C28}"/>
              </a:ext>
            </a:extLst>
          </p:cNvPr>
          <p:cNvSpPr txBox="1"/>
          <p:nvPr/>
        </p:nvSpPr>
        <p:spPr>
          <a:xfrm>
            <a:off x="614290" y="6485722"/>
            <a:ext cx="1099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B004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tariffa incentivante, che si basa sull’energia virtualmente condivisa, è definita come segue:</a:t>
            </a:r>
          </a:p>
          <a:p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DBAC718-B3CA-5062-D13F-F84ED442863D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F78ED72-B324-5E99-F885-8E7AD7BB368F}"/>
              </a:ext>
            </a:extLst>
          </p:cNvPr>
          <p:cNvSpPr txBox="1"/>
          <p:nvPr/>
        </p:nvSpPr>
        <p:spPr>
          <a:xfrm>
            <a:off x="5867841" y="383432"/>
            <a:ext cx="8912687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LA TARIFFA INCENTIVANTE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5141C499-2D68-825D-9B7A-974979C28828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C88C994E-A5D3-DD54-0F25-B3DDADEF0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AEEB2402-2044-D543-7A0A-AB1A45BA2A10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6" name="Freeform 17">
            <a:extLst>
              <a:ext uri="{FF2B5EF4-FFF2-40B4-BE49-F238E27FC236}">
                <a16:creationId xmlns:a16="http://schemas.microsoft.com/office/drawing/2014/main" id="{AD0FBE9D-8373-307C-047E-9B4CF5874F4C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Segnaposto numero diapositiva 43">
            <a:extLst>
              <a:ext uri="{FF2B5EF4-FFF2-40B4-BE49-F238E27FC236}">
                <a16:creationId xmlns:a16="http://schemas.microsoft.com/office/drawing/2014/main" id="{4D236EDC-EB44-718C-0714-CC5CCC92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7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8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44ABB-4FE5-6C83-F88B-761E5E0F5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>
            <a:extLst>
              <a:ext uri="{FF2B5EF4-FFF2-40B4-BE49-F238E27FC236}">
                <a16:creationId xmlns:a16="http://schemas.microsoft.com/office/drawing/2014/main" id="{75954121-AEBD-5ACA-606C-E813D05352C6}"/>
              </a:ext>
            </a:extLst>
          </p:cNvPr>
          <p:cNvSpPr/>
          <p:nvPr/>
        </p:nvSpPr>
        <p:spPr>
          <a:xfrm rot="-10800000">
            <a:off x="-1" y="9548752"/>
            <a:ext cx="18287999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C9342C4E-505D-441F-0FE5-A0A0B06B8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3" y="1181100"/>
            <a:ext cx="18297524" cy="8367652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99733DE-E43F-6FC9-4913-993DC3F5CD91}"/>
              </a:ext>
            </a:extLst>
          </p:cNvPr>
          <p:cNvSpPr txBox="1"/>
          <p:nvPr/>
        </p:nvSpPr>
        <p:spPr>
          <a:xfrm>
            <a:off x="527591" y="1825429"/>
            <a:ext cx="9796593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Poppins Bold" panose="020B0604020202020204" charset="0"/>
                <a:cs typeface="Poppins Bold" panose="020B0604020202020204" charset="0"/>
              </a:rPr>
              <a:t>Power Energia </a:t>
            </a: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è in grado di supportare le CER in tutte le fasi dell’iter:</a:t>
            </a:r>
          </a:p>
          <a:p>
            <a:endParaRPr lang="it-IT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33413" indent="-342900">
              <a:spcAft>
                <a:spcPts val="600"/>
              </a:spcAft>
              <a:buFont typeface="+mj-lt"/>
              <a:buAutoNum type="arabicPeriod"/>
            </a:pP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studio di prefattibilità</a:t>
            </a:r>
          </a:p>
          <a:p>
            <a:pPr marL="633413" indent="-342900">
              <a:spcAft>
                <a:spcPts val="600"/>
              </a:spcAft>
              <a:buFont typeface="+mj-lt"/>
              <a:buAutoNum type="arabicPeriod"/>
            </a:pP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progettazione, fornitura, installazione e allaccio degli impianti fotovoltaici</a:t>
            </a:r>
          </a:p>
          <a:p>
            <a:pPr marL="633413" indent="-342900">
              <a:spcAft>
                <a:spcPts val="600"/>
              </a:spcAft>
              <a:buFont typeface="+mj-lt"/>
              <a:buAutoNum type="arabicPeriod"/>
            </a:pP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costituzione e attivazione della CER </a:t>
            </a:r>
          </a:p>
          <a:p>
            <a:pPr marL="633413" indent="-342900">
              <a:spcAft>
                <a:spcPts val="600"/>
              </a:spcAft>
              <a:buFont typeface="+mj-lt"/>
              <a:buAutoNum type="arabicPeriod"/>
            </a:pP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richiesta di accesso agli incentivi per le configurazioni di autoconsumo diffuso</a:t>
            </a:r>
          </a:p>
          <a:p>
            <a:pPr marL="633413" indent="-342900">
              <a:spcAft>
                <a:spcPts val="600"/>
              </a:spcAft>
              <a:buFont typeface="+mj-lt"/>
              <a:buAutoNum type="arabicPeriod"/>
            </a:pPr>
            <a:r>
              <a:rPr lang="it-IT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gestione annuale dell’attività della CER </a:t>
            </a:r>
          </a:p>
        </p:txBody>
      </p:sp>
      <p:pic>
        <p:nvPicPr>
          <p:cNvPr id="25" name="Immagine 24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9CD20EF7-5EFD-A7F3-0912-F65AA6FAF2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91" y="4799789"/>
            <a:ext cx="2102567" cy="159900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1F31018-B5F5-FEE1-F7E1-C5EFFAB99364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8743B935-76EE-33DD-03A2-EF191FBDE785}"/>
              </a:ext>
            </a:extLst>
          </p:cNvPr>
          <p:cNvSpPr txBox="1"/>
          <p:nvPr/>
        </p:nvSpPr>
        <p:spPr>
          <a:xfrm>
            <a:off x="5867841" y="383432"/>
            <a:ext cx="8912687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IL RUOLO DI POWER ENERGIA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5A27F486-68B9-B672-E5F7-3E4A812AF86B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BF07686E-2DD4-E507-F24C-2C4CFEB6B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35B4BE26-39D0-0EF9-FB88-D20746B72B21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5" name="Freeform 17">
            <a:extLst>
              <a:ext uri="{FF2B5EF4-FFF2-40B4-BE49-F238E27FC236}">
                <a16:creationId xmlns:a16="http://schemas.microsoft.com/office/drawing/2014/main" id="{35615E68-6BCA-35AD-6059-1B942DBA85BF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43">
            <a:extLst>
              <a:ext uri="{FF2B5EF4-FFF2-40B4-BE49-F238E27FC236}">
                <a16:creationId xmlns:a16="http://schemas.microsoft.com/office/drawing/2014/main" id="{53A8EDCC-3D3E-7B69-E4EF-2232F2E7A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8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44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77EBC658-2580-A787-04AF-7BD15577C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22" y="1170457"/>
            <a:ext cx="4506518" cy="9154487"/>
          </a:xfrm>
          <a:prstGeom prst="rect">
            <a:avLst/>
          </a:prstGeom>
        </p:spPr>
      </p:pic>
      <p:sp>
        <p:nvSpPr>
          <p:cNvPr id="5" name="Freeform 5"/>
          <p:cNvSpPr>
            <a:spLocks noChangeAspect="1"/>
          </p:cNvSpPr>
          <p:nvPr/>
        </p:nvSpPr>
        <p:spPr>
          <a:xfrm>
            <a:off x="8575965" y="2366175"/>
            <a:ext cx="1173560" cy="1864793"/>
          </a:xfrm>
          <a:custGeom>
            <a:avLst/>
            <a:gdLst/>
            <a:ahLst/>
            <a:cxnLst/>
            <a:rect l="l" t="t" r="r" b="b"/>
            <a:pathLst>
              <a:path w="1173560" h="1864793">
                <a:moveTo>
                  <a:pt x="0" y="0"/>
                </a:moveTo>
                <a:lnTo>
                  <a:pt x="1173560" y="0"/>
                </a:lnTo>
                <a:lnTo>
                  <a:pt x="1173560" y="1864793"/>
                </a:lnTo>
                <a:lnTo>
                  <a:pt x="0" y="1864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TextBox 6"/>
          <p:cNvSpPr txBox="1"/>
          <p:nvPr/>
        </p:nvSpPr>
        <p:spPr>
          <a:xfrm>
            <a:off x="8449200" y="4386943"/>
            <a:ext cx="1389601" cy="55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00DCFF"/>
                </a:solidFill>
                <a:latin typeface="Poppins Bold"/>
                <a:ea typeface="Poppins Bold"/>
                <a:cs typeface="Poppins Bold"/>
                <a:sym typeface="Poppins Bold"/>
              </a:rPr>
              <a:t>FORNITURA DI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00DCFF"/>
                </a:solidFill>
                <a:latin typeface="Poppins Bold"/>
                <a:ea typeface="Poppins Bold"/>
                <a:cs typeface="Poppins Bold"/>
                <a:sym typeface="Poppins Bold"/>
              </a:rPr>
              <a:t>GAS</a:t>
            </a:r>
          </a:p>
        </p:txBody>
      </p:sp>
      <p:sp>
        <p:nvSpPr>
          <p:cNvPr id="7" name="Freeform 7"/>
          <p:cNvSpPr>
            <a:spLocks noChangeAspect="1"/>
          </p:cNvSpPr>
          <p:nvPr/>
        </p:nvSpPr>
        <p:spPr>
          <a:xfrm>
            <a:off x="5001145" y="2324100"/>
            <a:ext cx="1235166" cy="1843048"/>
          </a:xfrm>
          <a:custGeom>
            <a:avLst/>
            <a:gdLst/>
            <a:ahLst/>
            <a:cxnLst/>
            <a:rect l="l" t="t" r="r" b="b"/>
            <a:pathLst>
              <a:path w="1235166" h="1843048">
                <a:moveTo>
                  <a:pt x="0" y="0"/>
                </a:moveTo>
                <a:lnTo>
                  <a:pt x="1235165" y="0"/>
                </a:lnTo>
                <a:lnTo>
                  <a:pt x="1235165" y="1843048"/>
                </a:lnTo>
                <a:lnTo>
                  <a:pt x="0" y="1843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651250" y="4352818"/>
            <a:ext cx="1934955" cy="55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ABB35"/>
                </a:solidFill>
                <a:latin typeface="Poppins Bold"/>
                <a:ea typeface="Poppins Bold"/>
                <a:cs typeface="Poppins Bold"/>
                <a:sym typeface="Poppins Bold"/>
              </a:rPr>
              <a:t>FORNITURA DI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ABB35"/>
                </a:solidFill>
                <a:latin typeface="Poppins Bold"/>
                <a:ea typeface="Poppins Bold"/>
                <a:cs typeface="Poppins Bold"/>
                <a:sym typeface="Poppins Bold"/>
              </a:rPr>
              <a:t>ENERGIA ELETTRICA</a:t>
            </a: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E52C9C6E-1952-D3C4-4057-791F6420118A}"/>
              </a:ext>
            </a:extLst>
          </p:cNvPr>
          <p:cNvGrpSpPr>
            <a:grpSpLocks noChangeAspect="1"/>
          </p:cNvGrpSpPr>
          <p:nvPr/>
        </p:nvGrpSpPr>
        <p:grpSpPr>
          <a:xfrm>
            <a:off x="11777499" y="2601821"/>
            <a:ext cx="1237041" cy="1546288"/>
            <a:chOff x="11777499" y="2741610"/>
            <a:chExt cx="1237041" cy="1546288"/>
          </a:xfrm>
        </p:grpSpPr>
        <p:sp>
          <p:nvSpPr>
            <p:cNvPr id="9" name="Freeform 9"/>
            <p:cNvSpPr>
              <a:spLocks noChangeAspect="1"/>
            </p:cNvSpPr>
            <p:nvPr/>
          </p:nvSpPr>
          <p:spPr>
            <a:xfrm>
              <a:off x="11777499" y="2741610"/>
              <a:ext cx="1237041" cy="933403"/>
            </a:xfrm>
            <a:custGeom>
              <a:avLst/>
              <a:gdLst/>
              <a:ahLst/>
              <a:cxnLst/>
              <a:rect l="l" t="t" r="r" b="b"/>
              <a:pathLst>
                <a:path w="1237041" h="933403">
                  <a:moveTo>
                    <a:pt x="0" y="0"/>
                  </a:moveTo>
                  <a:lnTo>
                    <a:pt x="1237040" y="0"/>
                  </a:lnTo>
                  <a:lnTo>
                    <a:pt x="1237040" y="933403"/>
                  </a:lnTo>
                  <a:lnTo>
                    <a:pt x="0" y="933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>
              <a:spLocks noChangeAspect="1"/>
            </p:cNvSpPr>
            <p:nvPr/>
          </p:nvSpPr>
          <p:spPr>
            <a:xfrm>
              <a:off x="11963400" y="3739030"/>
              <a:ext cx="821128" cy="54886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525"/>
                </a:lnSpc>
              </a:pPr>
              <a:r>
                <a:rPr lang="en-US" sz="3232" b="1" dirty="0">
                  <a:solidFill>
                    <a:srgbClr val="FF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gpl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686650" y="4300949"/>
            <a:ext cx="1543659" cy="82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VENDITA E 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DISTRIBUZIONE 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GPL</a:t>
            </a:r>
          </a:p>
        </p:txBody>
      </p:sp>
      <p:sp>
        <p:nvSpPr>
          <p:cNvPr id="12" name="Freeform 12"/>
          <p:cNvSpPr>
            <a:spLocks noChangeAspect="1"/>
          </p:cNvSpPr>
          <p:nvPr/>
        </p:nvSpPr>
        <p:spPr>
          <a:xfrm>
            <a:off x="10459421" y="5133506"/>
            <a:ext cx="1167723" cy="1785210"/>
          </a:xfrm>
          <a:custGeom>
            <a:avLst/>
            <a:gdLst/>
            <a:ahLst/>
            <a:cxnLst/>
            <a:rect l="l" t="t" r="r" b="b"/>
            <a:pathLst>
              <a:path w="1167723" h="1785210">
                <a:moveTo>
                  <a:pt x="0" y="0"/>
                </a:moveTo>
                <a:lnTo>
                  <a:pt x="1167723" y="0"/>
                </a:lnTo>
                <a:lnTo>
                  <a:pt x="1167723" y="1785211"/>
                </a:lnTo>
                <a:lnTo>
                  <a:pt x="0" y="17852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10069947" y="7059233"/>
            <a:ext cx="1946671" cy="82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I NOSTRI SERVIZI 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AD ALTO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>
                <a:solidFill>
                  <a:srgbClr val="FF0000"/>
                </a:solidFill>
                <a:latin typeface="Poppins Bold"/>
                <a:ea typeface="Poppins Bold"/>
                <a:cs typeface="Poppins Bold"/>
                <a:sym typeface="Poppins Bold"/>
              </a:rPr>
              <a:t> VALORE AGGIUNTO</a:t>
            </a:r>
          </a:p>
        </p:txBody>
      </p:sp>
      <p:sp>
        <p:nvSpPr>
          <p:cNvPr id="14" name="Freeform 14"/>
          <p:cNvSpPr>
            <a:spLocks noChangeAspect="1"/>
          </p:cNvSpPr>
          <p:nvPr/>
        </p:nvSpPr>
        <p:spPr>
          <a:xfrm>
            <a:off x="6560232" y="5112547"/>
            <a:ext cx="2187627" cy="1763465"/>
          </a:xfrm>
          <a:custGeom>
            <a:avLst/>
            <a:gdLst/>
            <a:ahLst/>
            <a:cxnLst/>
            <a:rect l="l" t="t" r="r" b="b"/>
            <a:pathLst>
              <a:path w="2187627" h="1763465">
                <a:moveTo>
                  <a:pt x="0" y="0"/>
                </a:moveTo>
                <a:lnTo>
                  <a:pt x="2187627" y="0"/>
                </a:lnTo>
                <a:lnTo>
                  <a:pt x="2187627" y="1763465"/>
                </a:lnTo>
                <a:lnTo>
                  <a:pt x="0" y="17634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6414263" y="7080192"/>
            <a:ext cx="2498616" cy="82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 dirty="0">
                <a:solidFill>
                  <a:srgbClr val="01CB04"/>
                </a:solidFill>
                <a:latin typeface="Poppins Bold"/>
                <a:ea typeface="Poppins Bold"/>
                <a:cs typeface="Poppins Bold"/>
                <a:sym typeface="Poppins Bold"/>
              </a:rPr>
              <a:t>EFFICIENZA ENERGETICA, 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 dirty="0">
                <a:solidFill>
                  <a:srgbClr val="01CB04"/>
                </a:solidFill>
                <a:latin typeface="Poppins Bold"/>
                <a:ea typeface="Poppins Bold"/>
                <a:cs typeface="Poppins Bold"/>
                <a:sym typeface="Poppins Bold"/>
              </a:rPr>
              <a:t>RINNOVABILI E </a:t>
            </a:r>
          </a:p>
          <a:p>
            <a:pPr algn="ctr">
              <a:lnSpc>
                <a:spcPts val="2204"/>
              </a:lnSpc>
              <a:spcBef>
                <a:spcPct val="0"/>
              </a:spcBef>
            </a:pPr>
            <a:r>
              <a:rPr lang="en-US" sz="1574" b="1" dirty="0">
                <a:solidFill>
                  <a:srgbClr val="01CB04"/>
                </a:solidFill>
                <a:latin typeface="Poppins Bold"/>
                <a:ea typeface="Poppins Bold"/>
                <a:cs typeface="Poppins Bold"/>
                <a:sym typeface="Poppins Bold"/>
              </a:rPr>
              <a:t>COMUNITÀ ENERGETICHE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3430391" y="1170458"/>
            <a:ext cx="4886183" cy="8962542"/>
            <a:chOff x="0" y="0"/>
            <a:chExt cx="6514910" cy="11391234"/>
          </a:xfrm>
        </p:grpSpPr>
        <p:sp>
          <p:nvSpPr>
            <p:cNvPr id="17" name="Freeform 17"/>
            <p:cNvSpPr/>
            <p:nvPr/>
          </p:nvSpPr>
          <p:spPr>
            <a:xfrm>
              <a:off x="573929" y="21873"/>
              <a:ext cx="5914942" cy="11347488"/>
            </a:xfrm>
            <a:custGeom>
              <a:avLst/>
              <a:gdLst/>
              <a:ahLst/>
              <a:cxnLst/>
              <a:rect l="l" t="t" r="r" b="b"/>
              <a:pathLst>
                <a:path w="5914942" h="11347488">
                  <a:moveTo>
                    <a:pt x="0" y="0"/>
                  </a:moveTo>
                  <a:lnTo>
                    <a:pt x="5914941" y="0"/>
                  </a:lnTo>
                  <a:lnTo>
                    <a:pt x="5914941" y="11347488"/>
                  </a:lnTo>
                  <a:lnTo>
                    <a:pt x="0" y="11347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3453" r="-129308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18"/>
            <p:cNvSpPr/>
            <p:nvPr/>
          </p:nvSpPr>
          <p:spPr>
            <a:xfrm rot="5400000" flipH="1">
              <a:off x="-2438162" y="2438162"/>
              <a:ext cx="11391234" cy="6514910"/>
            </a:xfrm>
            <a:custGeom>
              <a:avLst/>
              <a:gdLst/>
              <a:ahLst/>
              <a:cxnLst/>
              <a:rect l="l" t="t" r="r" b="b"/>
              <a:pathLst>
                <a:path w="11391234" h="6514910">
                  <a:moveTo>
                    <a:pt x="11391234" y="0"/>
                  </a:moveTo>
                  <a:lnTo>
                    <a:pt x="0" y="0"/>
                  </a:lnTo>
                  <a:lnTo>
                    <a:pt x="0" y="6514910"/>
                  </a:lnTo>
                  <a:lnTo>
                    <a:pt x="11391234" y="6514910"/>
                  </a:lnTo>
                  <a:lnTo>
                    <a:pt x="11391234" y="0"/>
                  </a:lnTo>
                  <a:close/>
                </a:path>
              </a:pathLst>
            </a:custGeom>
            <a:blipFill>
              <a:blip r:embed="rId10"/>
              <a:stretch>
                <a:fillRect l="-47237" t="-71783" r="-22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" name="Freeform 27"/>
          <p:cNvSpPr/>
          <p:nvPr/>
        </p:nvSpPr>
        <p:spPr>
          <a:xfrm rot="-10800000">
            <a:off x="-1" y="10118310"/>
            <a:ext cx="18307049" cy="210098"/>
          </a:xfrm>
          <a:custGeom>
            <a:avLst/>
            <a:gdLst/>
            <a:ahLst/>
            <a:cxnLst/>
            <a:rect l="l" t="t" r="r" b="b"/>
            <a:pathLst>
              <a:path w="18288000" h="458416">
                <a:moveTo>
                  <a:pt x="0" y="0"/>
                </a:moveTo>
                <a:lnTo>
                  <a:pt x="18288000" y="0"/>
                </a:lnTo>
                <a:lnTo>
                  <a:pt x="18288000" y="458416"/>
                </a:lnTo>
                <a:lnTo>
                  <a:pt x="0" y="4584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3214" r="-43214" b="-157340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62F176E-373D-3E3E-43AC-C1C63B7CA5CE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71EBEB8F-26A4-48E9-0265-13A841BF1B70}"/>
              </a:ext>
            </a:extLst>
          </p:cNvPr>
          <p:cNvSpPr txBox="1"/>
          <p:nvPr/>
        </p:nvSpPr>
        <p:spPr>
          <a:xfrm>
            <a:off x="5867841" y="383432"/>
            <a:ext cx="10667559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I MERCATI FORNITI DA POWER ENERGIA</a:t>
            </a: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992BF022-0CF7-B07E-60B4-E8728495ED8B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C0341939-72B4-5215-91E0-76AAE790C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0736F0A8-0AE1-EDE5-CD0B-E5B9FFB83A81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3" name="Freeform 16">
            <a:extLst>
              <a:ext uri="{FF2B5EF4-FFF2-40B4-BE49-F238E27FC236}">
                <a16:creationId xmlns:a16="http://schemas.microsoft.com/office/drawing/2014/main" id="{EC28E811-4029-61BE-76B3-66A8E157841C}"/>
              </a:ext>
            </a:extLst>
          </p:cNvPr>
          <p:cNvSpPr/>
          <p:nvPr/>
        </p:nvSpPr>
        <p:spPr>
          <a:xfrm rot="-10800000">
            <a:off x="-19722" y="9548749"/>
            <a:ext cx="18336295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grpSp>
        <p:nvGrpSpPr>
          <p:cNvPr id="28" name="Group 28"/>
          <p:cNvGrpSpPr/>
          <p:nvPr/>
        </p:nvGrpSpPr>
        <p:grpSpPr>
          <a:xfrm>
            <a:off x="0" y="8965175"/>
            <a:ext cx="18307050" cy="597925"/>
            <a:chOff x="0" y="0"/>
            <a:chExt cx="4821610" cy="15747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821610" cy="157478"/>
            </a:xfrm>
            <a:custGeom>
              <a:avLst/>
              <a:gdLst/>
              <a:ahLst/>
              <a:cxnLst/>
              <a:rect l="l" t="t" r="r" b="b"/>
              <a:pathLst>
                <a:path w="4821610" h="157478">
                  <a:moveTo>
                    <a:pt x="0" y="0"/>
                  </a:moveTo>
                  <a:lnTo>
                    <a:pt x="4821610" y="0"/>
                  </a:lnTo>
                  <a:lnTo>
                    <a:pt x="4821610" y="157478"/>
                  </a:lnTo>
                  <a:lnTo>
                    <a:pt x="0" y="157478"/>
                  </a:lnTo>
                  <a:close/>
                </a:path>
              </a:pathLst>
            </a:custGeom>
            <a:solidFill>
              <a:srgbClr val="3C3367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76200"/>
              <a:ext cx="4821610" cy="233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4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8700" y="9040741"/>
            <a:ext cx="16230600" cy="457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 QUALSIASI COSA SI OCCUPI LA TUA AZIENDA </a:t>
            </a:r>
            <a:r>
              <a:rPr lang="en-US" sz="2600" dirty="0">
                <a:solidFill>
                  <a:srgbClr val="B5E005"/>
                </a:solidFill>
                <a:latin typeface="Poppins"/>
                <a:ea typeface="Poppins"/>
                <a:cs typeface="Poppins"/>
                <a:sym typeface="Poppins"/>
              </a:rPr>
              <a:t>ABBIAMO L’ENERGIA PER AIUTARLA A CRESCERE</a:t>
            </a:r>
          </a:p>
        </p:txBody>
      </p:sp>
      <p:sp>
        <p:nvSpPr>
          <p:cNvPr id="26" name="Freeform 17">
            <a:extLst>
              <a:ext uri="{FF2B5EF4-FFF2-40B4-BE49-F238E27FC236}">
                <a16:creationId xmlns:a16="http://schemas.microsoft.com/office/drawing/2014/main" id="{1A4DD783-03F9-76B4-398D-3B09A3ECAB61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1" name="Segnaposto numero diapositiva 43">
            <a:extLst>
              <a:ext uri="{FF2B5EF4-FFF2-40B4-BE49-F238E27FC236}">
                <a16:creationId xmlns:a16="http://schemas.microsoft.com/office/drawing/2014/main" id="{723D2DD8-1488-AF16-9F8E-5994678DE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9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007987" y="1181101"/>
            <a:ext cx="4289538" cy="8956432"/>
          </a:xfrm>
          <a:custGeom>
            <a:avLst/>
            <a:gdLst/>
            <a:ahLst/>
            <a:cxnLst/>
            <a:rect l="l" t="t" r="r" b="b"/>
            <a:pathLst>
              <a:path w="4289538" h="8317757">
                <a:moveTo>
                  <a:pt x="0" y="0"/>
                </a:moveTo>
                <a:lnTo>
                  <a:pt x="4289538" y="0"/>
                </a:lnTo>
                <a:lnTo>
                  <a:pt x="4289538" y="8317757"/>
                </a:lnTo>
                <a:lnTo>
                  <a:pt x="0" y="83177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6510" t="-40111" r="-4850" b="-819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 rot="5400000" flipH="1">
            <a:off x="11401541" y="3523601"/>
            <a:ext cx="9165693" cy="4447879"/>
          </a:xfrm>
          <a:custGeom>
            <a:avLst/>
            <a:gdLst/>
            <a:ahLst/>
            <a:cxnLst/>
            <a:rect l="l" t="t" r="r" b="b"/>
            <a:pathLst>
              <a:path w="8543425" h="4747109">
                <a:moveTo>
                  <a:pt x="8543425" y="0"/>
                </a:moveTo>
                <a:lnTo>
                  <a:pt x="0" y="0"/>
                </a:lnTo>
                <a:lnTo>
                  <a:pt x="0" y="4747109"/>
                </a:lnTo>
                <a:lnTo>
                  <a:pt x="8543425" y="4747109"/>
                </a:lnTo>
                <a:lnTo>
                  <a:pt x="8543425" y="0"/>
                </a:lnTo>
                <a:close/>
              </a:path>
            </a:pathLst>
          </a:custGeom>
          <a:blipFill>
            <a:blip r:embed="rId3"/>
            <a:stretch>
              <a:fillRect l="-46801" t="-74989" b="-103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1" name="Freeform 61"/>
          <p:cNvSpPr/>
          <p:nvPr/>
        </p:nvSpPr>
        <p:spPr>
          <a:xfrm>
            <a:off x="1028700" y="9565616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74" name="Immagine 73">
            <a:extLst>
              <a:ext uri="{FF2B5EF4-FFF2-40B4-BE49-F238E27FC236}">
                <a16:creationId xmlns:a16="http://schemas.microsoft.com/office/drawing/2014/main" id="{2CD49C43-0C3F-3F4D-6743-D635E5AE2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36710"/>
            <a:ext cx="4327271" cy="9149284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5400000" flipH="1">
            <a:off x="-2296483" y="3569915"/>
            <a:ext cx="9104897" cy="4327269"/>
          </a:xfrm>
          <a:custGeom>
            <a:avLst/>
            <a:gdLst/>
            <a:ahLst/>
            <a:cxnLst/>
            <a:rect l="l" t="t" r="r" b="b"/>
            <a:pathLst>
              <a:path w="8467225" h="4752343">
                <a:moveTo>
                  <a:pt x="8467225" y="0"/>
                </a:moveTo>
                <a:lnTo>
                  <a:pt x="0" y="0"/>
                </a:lnTo>
                <a:lnTo>
                  <a:pt x="0" y="4752343"/>
                </a:lnTo>
                <a:lnTo>
                  <a:pt x="8467225" y="4752343"/>
                </a:lnTo>
                <a:lnTo>
                  <a:pt x="8467225" y="0"/>
                </a:lnTo>
                <a:close/>
              </a:path>
            </a:pathLst>
          </a:custGeom>
          <a:blipFill>
            <a:blip r:embed="rId3"/>
            <a:stretch>
              <a:fillRect l="-47222" t="-74796" r="-899" b="-1032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2259283" y="1943100"/>
            <a:ext cx="13769433" cy="5450864"/>
            <a:chOff x="0" y="0"/>
            <a:chExt cx="18359245" cy="7267819"/>
          </a:xfrm>
        </p:grpSpPr>
        <p:grpSp>
          <p:nvGrpSpPr>
            <p:cNvPr id="9" name="Group 9"/>
            <p:cNvGrpSpPr/>
            <p:nvPr/>
          </p:nvGrpSpPr>
          <p:grpSpPr>
            <a:xfrm rot="5400000">
              <a:off x="11982251" y="0"/>
              <a:ext cx="2146910" cy="214691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2579268" y="325849"/>
              <a:ext cx="1001651" cy="976154"/>
            </a:xfrm>
            <a:custGeom>
              <a:avLst/>
              <a:gdLst/>
              <a:ahLst/>
              <a:cxnLst/>
              <a:rect l="l" t="t" r="r" b="b"/>
              <a:pathLst>
                <a:path w="1001651" h="976154">
                  <a:moveTo>
                    <a:pt x="0" y="0"/>
                  </a:moveTo>
                  <a:lnTo>
                    <a:pt x="1001650" y="0"/>
                  </a:lnTo>
                  <a:lnTo>
                    <a:pt x="1001650" y="976154"/>
                  </a:lnTo>
                  <a:lnTo>
                    <a:pt x="0" y="976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12" name="Group 12"/>
            <p:cNvGrpSpPr/>
            <p:nvPr/>
          </p:nvGrpSpPr>
          <p:grpSpPr>
            <a:xfrm rot="5400000">
              <a:off x="14815495" y="0"/>
              <a:ext cx="2146910" cy="2146910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15402548" y="242138"/>
              <a:ext cx="1021417" cy="995417"/>
            </a:xfrm>
            <a:custGeom>
              <a:avLst/>
              <a:gdLst/>
              <a:ahLst/>
              <a:cxnLst/>
              <a:rect l="l" t="t" r="r" b="b"/>
              <a:pathLst>
                <a:path w="1021417" h="995417">
                  <a:moveTo>
                    <a:pt x="0" y="0"/>
                  </a:moveTo>
                  <a:lnTo>
                    <a:pt x="1021417" y="0"/>
                  </a:lnTo>
                  <a:lnTo>
                    <a:pt x="1021417" y="995417"/>
                  </a:lnTo>
                  <a:lnTo>
                    <a:pt x="0" y="995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15" name="Group 15"/>
            <p:cNvGrpSpPr/>
            <p:nvPr/>
          </p:nvGrpSpPr>
          <p:grpSpPr>
            <a:xfrm rot="5400000">
              <a:off x="10214549" y="2553148"/>
              <a:ext cx="2146910" cy="2146910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10801058" y="2929261"/>
              <a:ext cx="990633" cy="832132"/>
            </a:xfrm>
            <a:custGeom>
              <a:avLst/>
              <a:gdLst/>
              <a:ahLst/>
              <a:cxnLst/>
              <a:rect l="l" t="t" r="r" b="b"/>
              <a:pathLst>
                <a:path w="990633" h="832132">
                  <a:moveTo>
                    <a:pt x="0" y="0"/>
                  </a:moveTo>
                  <a:lnTo>
                    <a:pt x="990633" y="0"/>
                  </a:lnTo>
                  <a:lnTo>
                    <a:pt x="990633" y="832131"/>
                  </a:lnTo>
                  <a:lnTo>
                    <a:pt x="0" y="832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18" name="Group 18"/>
            <p:cNvGrpSpPr/>
            <p:nvPr/>
          </p:nvGrpSpPr>
          <p:grpSpPr>
            <a:xfrm rot="5400000">
              <a:off x="11982251" y="5097888"/>
              <a:ext cx="2146910" cy="214691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12547234" y="5618164"/>
              <a:ext cx="980357" cy="739724"/>
            </a:xfrm>
            <a:custGeom>
              <a:avLst/>
              <a:gdLst/>
              <a:ahLst/>
              <a:cxnLst/>
              <a:rect l="l" t="t" r="r" b="b"/>
              <a:pathLst>
                <a:path w="980357" h="739724">
                  <a:moveTo>
                    <a:pt x="0" y="0"/>
                  </a:moveTo>
                  <a:lnTo>
                    <a:pt x="980357" y="0"/>
                  </a:lnTo>
                  <a:lnTo>
                    <a:pt x="980357" y="739723"/>
                  </a:lnTo>
                  <a:lnTo>
                    <a:pt x="0" y="739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1" name="Group 21"/>
            <p:cNvGrpSpPr/>
            <p:nvPr/>
          </p:nvGrpSpPr>
          <p:grpSpPr>
            <a:xfrm rot="5400000">
              <a:off x="16212334" y="2546700"/>
              <a:ext cx="2146910" cy="2146910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16762405" y="2848965"/>
              <a:ext cx="990633" cy="905979"/>
            </a:xfrm>
            <a:custGeom>
              <a:avLst/>
              <a:gdLst/>
              <a:ahLst/>
              <a:cxnLst/>
              <a:rect l="l" t="t" r="r" b="b"/>
              <a:pathLst>
                <a:path w="990633" h="905979">
                  <a:moveTo>
                    <a:pt x="0" y="0"/>
                  </a:moveTo>
                  <a:lnTo>
                    <a:pt x="990633" y="0"/>
                  </a:lnTo>
                  <a:lnTo>
                    <a:pt x="990633" y="905979"/>
                  </a:lnTo>
                  <a:lnTo>
                    <a:pt x="0" y="905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24" name="Group 24"/>
            <p:cNvGrpSpPr/>
            <p:nvPr/>
          </p:nvGrpSpPr>
          <p:grpSpPr>
            <a:xfrm rot="5400000">
              <a:off x="14815495" y="5097888"/>
              <a:ext cx="2146910" cy="2146910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C5FF37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5410078" y="5479943"/>
              <a:ext cx="949528" cy="832132"/>
            </a:xfrm>
            <a:custGeom>
              <a:avLst/>
              <a:gdLst/>
              <a:ahLst/>
              <a:cxnLst/>
              <a:rect l="l" t="t" r="r" b="b"/>
              <a:pathLst>
                <a:path w="949528" h="832132">
                  <a:moveTo>
                    <a:pt x="0" y="0"/>
                  </a:moveTo>
                  <a:lnTo>
                    <a:pt x="949528" y="0"/>
                  </a:lnTo>
                  <a:lnTo>
                    <a:pt x="949528" y="832132"/>
                  </a:lnTo>
                  <a:lnTo>
                    <a:pt x="0" y="832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3864403" y="2651696"/>
              <a:ext cx="1373812" cy="1929611"/>
            </a:xfrm>
            <a:custGeom>
              <a:avLst/>
              <a:gdLst/>
              <a:ahLst/>
              <a:cxnLst/>
              <a:rect l="l" t="t" r="r" b="b"/>
              <a:pathLst>
                <a:path w="1373812" h="1929611">
                  <a:moveTo>
                    <a:pt x="0" y="0"/>
                  </a:moveTo>
                  <a:lnTo>
                    <a:pt x="1373812" y="0"/>
                  </a:lnTo>
                  <a:lnTo>
                    <a:pt x="1373812" y="1929611"/>
                  </a:lnTo>
                  <a:lnTo>
                    <a:pt x="0" y="19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844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2279471" y="1263903"/>
              <a:ext cx="1552471" cy="619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en-US" sz="1328" b="1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Efficienza energetica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034977" y="1336084"/>
              <a:ext cx="1699730" cy="306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60"/>
                </a:lnSpc>
                <a:spcBef>
                  <a:spcPct val="0"/>
                </a:spcBef>
              </a:pPr>
              <a:r>
                <a:rPr lang="en-US" sz="1328" b="1" u="none" strike="noStrike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Autoconsumo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546406" y="3925204"/>
              <a:ext cx="1499938" cy="306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60"/>
                </a:lnSpc>
                <a:spcBef>
                  <a:spcPct val="0"/>
                </a:spcBef>
              </a:pPr>
              <a:r>
                <a:rPr lang="en-US" sz="1328" b="1" u="none" strike="noStrike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Formazione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201728" y="6515206"/>
              <a:ext cx="1671369" cy="361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267"/>
                </a:lnSpc>
                <a:spcBef>
                  <a:spcPct val="0"/>
                </a:spcBef>
              </a:pPr>
              <a:r>
                <a:rPr lang="en-US" sz="1619" b="1" u="none" strike="noStrike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Gpl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694639" y="3847086"/>
              <a:ext cx="1126166" cy="619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60"/>
                </a:lnSpc>
                <a:spcBef>
                  <a:spcPct val="0"/>
                </a:spcBef>
              </a:pPr>
              <a:r>
                <a:rPr lang="en-US" sz="1328" b="1" u="none" strike="noStrike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Messa a terra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5322080" y="6403035"/>
              <a:ext cx="1133740" cy="619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60"/>
                </a:lnSpc>
                <a:spcBef>
                  <a:spcPct val="0"/>
                </a:spcBef>
              </a:pPr>
              <a:r>
                <a:rPr lang="en-US" sz="1328" b="1" u="none" strike="noStrike">
                  <a:solidFill>
                    <a:srgbClr val="0B004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Acquisto energia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 rot="5400000">
              <a:off x="1624533" y="0"/>
              <a:ext cx="2154217" cy="2154217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133254" y="402784"/>
              <a:ext cx="1153573" cy="834768"/>
            </a:xfrm>
            <a:custGeom>
              <a:avLst/>
              <a:gdLst/>
              <a:ahLst/>
              <a:cxnLst/>
              <a:rect l="l" t="t" r="r" b="b"/>
              <a:pathLst>
                <a:path w="1153573" h="834768">
                  <a:moveTo>
                    <a:pt x="0" y="0"/>
                  </a:moveTo>
                  <a:lnTo>
                    <a:pt x="1153573" y="0"/>
                  </a:lnTo>
                  <a:lnTo>
                    <a:pt x="1153573" y="834767"/>
                  </a:lnTo>
                  <a:lnTo>
                    <a:pt x="0" y="834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37" name="Group 37"/>
            <p:cNvGrpSpPr/>
            <p:nvPr/>
          </p:nvGrpSpPr>
          <p:grpSpPr>
            <a:xfrm rot="5400000">
              <a:off x="4797795" y="0"/>
              <a:ext cx="2154217" cy="2154217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5370037" y="326958"/>
              <a:ext cx="1118661" cy="809504"/>
            </a:xfrm>
            <a:custGeom>
              <a:avLst/>
              <a:gdLst/>
              <a:ahLst/>
              <a:cxnLst/>
              <a:rect l="l" t="t" r="r" b="b"/>
              <a:pathLst>
                <a:path w="1118661" h="809504">
                  <a:moveTo>
                    <a:pt x="0" y="0"/>
                  </a:moveTo>
                  <a:lnTo>
                    <a:pt x="1118661" y="0"/>
                  </a:lnTo>
                  <a:lnTo>
                    <a:pt x="1118661" y="809504"/>
                  </a:lnTo>
                  <a:lnTo>
                    <a:pt x="0" y="809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40" name="Group 40"/>
            <p:cNvGrpSpPr/>
            <p:nvPr/>
          </p:nvGrpSpPr>
          <p:grpSpPr>
            <a:xfrm rot="5400000">
              <a:off x="0" y="2546700"/>
              <a:ext cx="2154217" cy="2154217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617600" y="2821039"/>
              <a:ext cx="1026455" cy="1000327"/>
            </a:xfrm>
            <a:custGeom>
              <a:avLst/>
              <a:gdLst/>
              <a:ahLst/>
              <a:cxnLst/>
              <a:rect l="l" t="t" r="r" b="b"/>
              <a:pathLst>
                <a:path w="1026455" h="1000327">
                  <a:moveTo>
                    <a:pt x="0" y="0"/>
                  </a:moveTo>
                  <a:lnTo>
                    <a:pt x="1026455" y="0"/>
                  </a:lnTo>
                  <a:lnTo>
                    <a:pt x="1026455" y="1000327"/>
                  </a:lnTo>
                  <a:lnTo>
                    <a:pt x="0" y="1000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  <p:grpSp>
          <p:nvGrpSpPr>
            <p:cNvPr id="43" name="Group 43"/>
            <p:cNvGrpSpPr/>
            <p:nvPr/>
          </p:nvGrpSpPr>
          <p:grpSpPr>
            <a:xfrm rot="5400000">
              <a:off x="6033915" y="2546700"/>
              <a:ext cx="2154217" cy="2154217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45" name="Freeform 45"/>
            <p:cNvSpPr/>
            <p:nvPr/>
          </p:nvSpPr>
          <p:spPr>
            <a:xfrm>
              <a:off x="6659442" y="2759741"/>
              <a:ext cx="988417" cy="963258"/>
            </a:xfrm>
            <a:custGeom>
              <a:avLst/>
              <a:gdLst/>
              <a:ahLst/>
              <a:cxnLst/>
              <a:rect l="l" t="t" r="r" b="b"/>
              <a:pathLst>
                <a:path w="988417" h="963258">
                  <a:moveTo>
                    <a:pt x="0" y="0"/>
                  </a:moveTo>
                  <a:lnTo>
                    <a:pt x="988417" y="0"/>
                  </a:lnTo>
                  <a:lnTo>
                    <a:pt x="988417" y="963258"/>
                  </a:lnTo>
                  <a:lnTo>
                    <a:pt x="0" y="963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grpSp>
          <p:nvGrpSpPr>
            <p:cNvPr id="46" name="Group 46"/>
            <p:cNvGrpSpPr/>
            <p:nvPr/>
          </p:nvGrpSpPr>
          <p:grpSpPr>
            <a:xfrm rot="5400000">
              <a:off x="1624533" y="5113603"/>
              <a:ext cx="2154217" cy="2154217"/>
              <a:chOff x="0" y="0"/>
              <a:chExt cx="812800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5400000">
              <a:off x="4797795" y="5113603"/>
              <a:ext cx="2154217" cy="2154217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85D2D">
                      <a:alpha val="100000"/>
                    </a:srgbClr>
                  </a:gs>
                  <a:gs pos="100000">
                    <a:srgbClr val="17371A">
                      <a:alpha val="100000"/>
                    </a:srgbClr>
                  </a:gs>
                </a:gsLst>
                <a:lin ang="0"/>
              </a:gradFill>
              <a:ln w="127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2241830" y="5440088"/>
              <a:ext cx="1026455" cy="1000327"/>
            </a:xfrm>
            <a:custGeom>
              <a:avLst/>
              <a:gdLst/>
              <a:ahLst/>
              <a:cxnLst/>
              <a:rect l="l" t="t" r="r" b="b"/>
              <a:pathLst>
                <a:path w="1026455" h="1000327">
                  <a:moveTo>
                    <a:pt x="0" y="0"/>
                  </a:moveTo>
                  <a:lnTo>
                    <a:pt x="1026455" y="0"/>
                  </a:lnTo>
                  <a:lnTo>
                    <a:pt x="1026455" y="1000327"/>
                  </a:lnTo>
                  <a:lnTo>
                    <a:pt x="0" y="1000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5387502" y="5417541"/>
              <a:ext cx="1026455" cy="1000327"/>
            </a:xfrm>
            <a:custGeom>
              <a:avLst/>
              <a:gdLst/>
              <a:ahLst/>
              <a:cxnLst/>
              <a:rect l="l" t="t" r="r" b="b"/>
              <a:pathLst>
                <a:path w="1026455" h="1000327">
                  <a:moveTo>
                    <a:pt x="0" y="0"/>
                  </a:moveTo>
                  <a:lnTo>
                    <a:pt x="1026455" y="0"/>
                  </a:lnTo>
                  <a:lnTo>
                    <a:pt x="1026455" y="1000327"/>
                  </a:lnTo>
                  <a:lnTo>
                    <a:pt x="0" y="1000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3054800" y="2475466"/>
              <a:ext cx="2445074" cy="2014599"/>
            </a:xfrm>
            <a:custGeom>
              <a:avLst/>
              <a:gdLst/>
              <a:ahLst/>
              <a:cxnLst/>
              <a:rect l="l" t="t" r="r" b="b"/>
              <a:pathLst>
                <a:path w="2445074" h="2014599">
                  <a:moveTo>
                    <a:pt x="0" y="0"/>
                  </a:moveTo>
                  <a:lnTo>
                    <a:pt x="2445074" y="0"/>
                  </a:lnTo>
                  <a:lnTo>
                    <a:pt x="2445074" y="2014599"/>
                  </a:lnTo>
                  <a:lnTo>
                    <a:pt x="0" y="2014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1106" r="-1106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076457" y="1359106"/>
              <a:ext cx="1250369" cy="619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Energia verde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5018024" y="1340761"/>
              <a:ext cx="1705514" cy="619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Crediti di Carbonio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66906" y="3870107"/>
              <a:ext cx="1037202" cy="619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Plastic Free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272495" y="3817253"/>
              <a:ext cx="1677057" cy="619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Stazioni di ricarica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933401" y="6520613"/>
              <a:ext cx="1536481" cy="30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Fotovoltaico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5146929" y="6520613"/>
              <a:ext cx="1507600" cy="306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5"/>
                </a:lnSpc>
              </a:pPr>
              <a:r>
                <a:rPr lang="en-US" sz="1332" b="1">
                  <a:solidFill>
                    <a:srgbClr val="01CB0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Sostenibilità</a:t>
              </a:r>
            </a:p>
          </p:txBody>
        </p:sp>
      </p:grpSp>
      <p:sp>
        <p:nvSpPr>
          <p:cNvPr id="60" name="Freeform 60"/>
          <p:cNvSpPr/>
          <p:nvPr/>
        </p:nvSpPr>
        <p:spPr>
          <a:xfrm rot="-10800000">
            <a:off x="9525" y="10137532"/>
            <a:ext cx="18288000" cy="192859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t="-27499" b="-200608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9" name="TextBox 59"/>
          <p:cNvSpPr txBox="1"/>
          <p:nvPr/>
        </p:nvSpPr>
        <p:spPr>
          <a:xfrm>
            <a:off x="2632008" y="8053705"/>
            <a:ext cx="13043033" cy="8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Attraverso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soluzioni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tecnologiche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avanzate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e la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collaborazione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con partner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selezionati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affidabili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accompagniamo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il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cliente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passo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dopo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passo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in un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percorso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di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efficientamento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energetico 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—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volto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alla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riduzione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dei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consumi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— e di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integrazione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di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fonti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rinnovabili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, per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soddisfare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il proprio </a:t>
            </a:r>
            <a:r>
              <a:rPr lang="en-US" sz="1700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fabbisogno</a:t>
            </a:r>
            <a:r>
              <a:rPr lang="en-US" sz="1700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energetico in modo </a:t>
            </a:r>
            <a:r>
              <a:rPr lang="en-US" sz="1700" b="1" dirty="0" err="1">
                <a:solidFill>
                  <a:srgbClr val="B5E005"/>
                </a:solidFill>
                <a:latin typeface="Poppins Bold"/>
                <a:ea typeface="Poppins Bold"/>
                <a:cs typeface="Poppins Bold"/>
                <a:sym typeface="Poppins Bold"/>
              </a:rPr>
              <a:t>sostenibile</a:t>
            </a:r>
            <a:r>
              <a:rPr lang="en-US" sz="1700" b="1" dirty="0">
                <a:solidFill>
                  <a:srgbClr val="B5E005"/>
                </a:solidFill>
                <a:latin typeface="Poppins Bold"/>
                <a:ea typeface="Poppins Bold"/>
                <a:cs typeface="Poppins Bold"/>
                <a:sym typeface="Poppins Bold"/>
              </a:rPr>
              <a:t> e “green”</a:t>
            </a:r>
            <a:r>
              <a:rPr lang="en-US" sz="17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35110B7-3C45-3EF6-6563-367DBC1A7BD1}"/>
              </a:ext>
            </a:extLst>
          </p:cNvPr>
          <p:cNvSpPr/>
          <p:nvPr/>
        </p:nvSpPr>
        <p:spPr>
          <a:xfrm>
            <a:off x="0" y="0"/>
            <a:ext cx="18284944" cy="1181100"/>
          </a:xfrm>
          <a:prstGeom prst="rect">
            <a:avLst/>
          </a:prstGeom>
          <a:solidFill>
            <a:srgbClr val="0B00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TextBox 9">
            <a:extLst>
              <a:ext uri="{FF2B5EF4-FFF2-40B4-BE49-F238E27FC236}">
                <a16:creationId xmlns:a16="http://schemas.microsoft.com/office/drawing/2014/main" id="{C9A566FD-8A91-64A2-3BF2-F247159CA0DA}"/>
              </a:ext>
            </a:extLst>
          </p:cNvPr>
          <p:cNvSpPr txBox="1"/>
          <p:nvPr/>
        </p:nvSpPr>
        <p:spPr>
          <a:xfrm>
            <a:off x="5867841" y="383432"/>
            <a:ext cx="10395183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000" b="1" spc="12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L’ATTIVITÀ GREEN DI POWER ENERGIA</a:t>
            </a:r>
          </a:p>
        </p:txBody>
      </p: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788C3B37-322E-76F3-9761-B6FBDC0D5194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C132CD44-D264-A34A-3E40-1A8FC132E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D349D924-35E4-0BB9-CEB2-06A4FAFA02E7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6" name="Freeform 16">
            <a:extLst>
              <a:ext uri="{FF2B5EF4-FFF2-40B4-BE49-F238E27FC236}">
                <a16:creationId xmlns:a16="http://schemas.microsoft.com/office/drawing/2014/main" id="{C5B0BC77-3973-47F7-D201-4A4EB85FB003}"/>
              </a:ext>
            </a:extLst>
          </p:cNvPr>
          <p:cNvSpPr/>
          <p:nvPr/>
        </p:nvSpPr>
        <p:spPr>
          <a:xfrm rot="-10800000">
            <a:off x="-3" y="9548750"/>
            <a:ext cx="18316576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62" name="Freeform 17">
            <a:extLst>
              <a:ext uri="{FF2B5EF4-FFF2-40B4-BE49-F238E27FC236}">
                <a16:creationId xmlns:a16="http://schemas.microsoft.com/office/drawing/2014/main" id="{E6254C40-B211-FAA7-561B-9F6DB2C387A5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9" name="Segnaposto numero diapositiva 43">
            <a:extLst>
              <a:ext uri="{FF2B5EF4-FFF2-40B4-BE49-F238E27FC236}">
                <a16:creationId xmlns:a16="http://schemas.microsoft.com/office/drawing/2014/main" id="{C433BF47-56B8-DBAD-3211-00C2591B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3759" y="9788264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000" smtClean="0">
                <a:solidFill>
                  <a:srgbClr val="0B0041"/>
                </a:solidFill>
                <a:latin typeface="Poppins Bold" panose="020B0604020202020204" charset="0"/>
                <a:cs typeface="Poppins Bold" panose="020B0604020202020204" charset="0"/>
              </a:rPr>
              <a:pPr algn="l"/>
              <a:t>10</a:t>
            </a:fld>
            <a:endParaRPr lang="en-US" sz="2000" dirty="0">
              <a:solidFill>
                <a:srgbClr val="0B0041"/>
              </a:solidFill>
              <a:latin typeface="Poppins Bold" panose="020B0604020202020204" charset="0"/>
              <a:cs typeface="Poppins Bold" panose="020B060402020202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9052" y="0"/>
            <a:ext cx="18307052" cy="1212892"/>
            <a:chOff x="0" y="0"/>
            <a:chExt cx="4821610" cy="3194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21610" cy="319445"/>
            </a:xfrm>
            <a:custGeom>
              <a:avLst/>
              <a:gdLst/>
              <a:ahLst/>
              <a:cxnLst/>
              <a:rect l="l" t="t" r="r" b="b"/>
              <a:pathLst>
                <a:path w="4821610" h="319445">
                  <a:moveTo>
                    <a:pt x="0" y="0"/>
                  </a:moveTo>
                  <a:lnTo>
                    <a:pt x="4821610" y="0"/>
                  </a:lnTo>
                  <a:lnTo>
                    <a:pt x="4821610" y="319445"/>
                  </a:lnTo>
                  <a:lnTo>
                    <a:pt x="0" y="319445"/>
                  </a:lnTo>
                  <a:close/>
                </a:path>
              </a:pathLst>
            </a:custGeom>
            <a:solidFill>
              <a:srgbClr val="0B0041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821610" cy="3765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3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730831" y="0"/>
            <a:ext cx="4564457" cy="1212892"/>
          </a:xfrm>
          <a:custGeom>
            <a:avLst/>
            <a:gdLst/>
            <a:ahLst/>
            <a:cxnLst/>
            <a:rect l="l" t="t" r="r" b="b"/>
            <a:pathLst>
              <a:path w="4564457" h="1212892">
                <a:moveTo>
                  <a:pt x="0" y="0"/>
                </a:moveTo>
                <a:lnTo>
                  <a:pt x="4564458" y="0"/>
                </a:lnTo>
                <a:lnTo>
                  <a:pt x="4564458" y="1212892"/>
                </a:lnTo>
                <a:lnTo>
                  <a:pt x="0" y="12128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8766" r="-7153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AutoShape 13"/>
          <p:cNvSpPr/>
          <p:nvPr/>
        </p:nvSpPr>
        <p:spPr>
          <a:xfrm flipV="1">
            <a:off x="1028777" y="6474727"/>
            <a:ext cx="4838623" cy="37343"/>
          </a:xfrm>
          <a:prstGeom prst="line">
            <a:avLst/>
          </a:prstGeom>
          <a:ln w="28575" cap="rnd">
            <a:solidFill>
              <a:srgbClr val="0B00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1028700" y="1791200"/>
            <a:ext cx="422232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448" b="1" dirty="0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 </a:t>
            </a:r>
            <a:r>
              <a:rPr lang="en-US" sz="2448" b="1" dirty="0" err="1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futuro</a:t>
            </a:r>
            <a:r>
              <a:rPr lang="en-US" sz="2448" b="1" dirty="0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448" b="1" dirty="0" err="1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sostenibile</a:t>
            </a:r>
            <a:r>
              <a:rPr lang="en-US" sz="2448" b="1" dirty="0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2448" b="1" dirty="0" err="1">
                <a:solidFill>
                  <a:srgbClr val="0B004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oggi</a:t>
            </a:r>
            <a:endParaRPr lang="en-US" sz="2448" b="1" dirty="0">
              <a:solidFill>
                <a:srgbClr val="0B004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l">
              <a:lnSpc>
                <a:spcPts val="5386"/>
              </a:lnSpc>
            </a:pPr>
            <a:r>
              <a:rPr lang="en-US" sz="4950" b="1" dirty="0">
                <a:solidFill>
                  <a:srgbClr val="AACF3C"/>
                </a:solidFill>
                <a:latin typeface="Poppins Bold"/>
                <a:ea typeface="Poppins Bold"/>
                <a:cs typeface="Poppins Bold"/>
                <a:sym typeface="Poppins Bold"/>
              </a:rPr>
              <a:t>THINK GREEN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936778"/>
            <a:ext cx="6674637" cy="186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4"/>
              </a:lnSpc>
            </a:pPr>
            <a:r>
              <a:rPr lang="en-US" sz="3045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DOTT. MICHELE ORLANDO</a:t>
            </a:r>
          </a:p>
          <a:p>
            <a:pPr algn="l">
              <a:lnSpc>
                <a:spcPts val="2809"/>
              </a:lnSpc>
            </a:pPr>
            <a:r>
              <a:rPr lang="en-US" sz="215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Account Manager area Think Green</a:t>
            </a:r>
          </a:p>
          <a:p>
            <a:pPr algn="l">
              <a:lnSpc>
                <a:spcPts val="2694"/>
              </a:lnSpc>
            </a:pPr>
            <a:endParaRPr lang="en-US" sz="2340" dirty="0">
              <a:solidFill>
                <a:srgbClr val="0B00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694"/>
              </a:lnSpc>
            </a:pPr>
            <a:r>
              <a:rPr lang="en-US" sz="21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Cell: 328.0994295</a:t>
            </a:r>
          </a:p>
          <a:p>
            <a:pPr algn="l">
              <a:lnSpc>
                <a:spcPts val="2694"/>
              </a:lnSpc>
            </a:pPr>
            <a:r>
              <a:rPr lang="en-US" sz="2100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Mail: sostenibilita@powerenergia.eu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663619"/>
            <a:ext cx="7051283" cy="2059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5"/>
              </a:lnSpc>
            </a:pP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In Power Energia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vediamo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le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cose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da un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altro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punto di vista: non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pensiamo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che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l'</a:t>
            </a:r>
            <a:r>
              <a:rPr lang="en-US" sz="1904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ecosostenibilità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sia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un “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lusso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”, ma un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impegno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economicamente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sostenibile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in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grado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generare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vantaggi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concreti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per le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aziende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e per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l’ambiente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attraverso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poche e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semplici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904" dirty="0" err="1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azioni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>
              <a:lnSpc>
                <a:spcPts val="2285"/>
              </a:lnSpc>
            </a:pPr>
            <a:endParaRPr lang="en-US" sz="1904" dirty="0">
              <a:solidFill>
                <a:srgbClr val="0B004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285"/>
              </a:lnSpc>
            </a:pPr>
            <a:r>
              <a:rPr lang="en-US" sz="1904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Con il partner giusto è </a:t>
            </a:r>
            <a:r>
              <a:rPr lang="en-US" sz="1904" b="1" dirty="0" err="1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più</a:t>
            </a:r>
            <a:r>
              <a:rPr lang="en-US" sz="1904" b="1" dirty="0">
                <a:solidFill>
                  <a:srgbClr val="0B0041"/>
                </a:solidFill>
                <a:latin typeface="Poppins Bold"/>
                <a:ea typeface="Poppins Bold"/>
                <a:cs typeface="Poppins Bold"/>
                <a:sym typeface="Poppins Bold"/>
              </a:rPr>
              <a:t> facile</a:t>
            </a:r>
            <a:r>
              <a:rPr lang="en-US" sz="1904" dirty="0">
                <a:solidFill>
                  <a:srgbClr val="0B004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8823B0FA-674C-D02E-7932-0095660D75B9}"/>
              </a:ext>
            </a:extLst>
          </p:cNvPr>
          <p:cNvGrpSpPr/>
          <p:nvPr/>
        </p:nvGrpSpPr>
        <p:grpSpPr>
          <a:xfrm>
            <a:off x="405528" y="195053"/>
            <a:ext cx="4378537" cy="925230"/>
            <a:chOff x="405528" y="176736"/>
            <a:chExt cx="4378537" cy="925230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93DC2D2C-F869-7009-C069-0708BB156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8" y="176736"/>
              <a:ext cx="1810063" cy="841573"/>
            </a:xfrm>
            <a:prstGeom prst="rect">
              <a:avLst/>
            </a:prstGeom>
          </p:spPr>
        </p:pic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8929249A-7454-146A-4765-A5240087B55E}"/>
                </a:ext>
              </a:extLst>
            </p:cNvPr>
            <p:cNvSpPr txBox="1"/>
            <p:nvPr/>
          </p:nvSpPr>
          <p:spPr>
            <a:xfrm>
              <a:off x="2024976" y="732634"/>
              <a:ext cx="27590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rgbClr val="B5E005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L’energia dei </a:t>
              </a:r>
              <a:r>
                <a:rPr lang="it-IT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vent’anni</a:t>
              </a:r>
            </a:p>
          </p:txBody>
        </p:sp>
      </p:grpSp>
      <p:sp>
        <p:nvSpPr>
          <p:cNvPr id="10" name="Freeform 16">
            <a:extLst>
              <a:ext uri="{FF2B5EF4-FFF2-40B4-BE49-F238E27FC236}">
                <a16:creationId xmlns:a16="http://schemas.microsoft.com/office/drawing/2014/main" id="{76FE3267-4BEB-D942-FB1C-E1AB9246ECCD}"/>
              </a:ext>
            </a:extLst>
          </p:cNvPr>
          <p:cNvSpPr/>
          <p:nvPr/>
        </p:nvSpPr>
        <p:spPr>
          <a:xfrm rot="-10800000">
            <a:off x="0" y="9543463"/>
            <a:ext cx="18316576" cy="781637"/>
          </a:xfrm>
          <a:custGeom>
            <a:avLst/>
            <a:gdLst/>
            <a:ahLst/>
            <a:cxnLst/>
            <a:rect l="l" t="t" r="r" b="b"/>
            <a:pathLst>
              <a:path w="18288000" h="192859">
                <a:moveTo>
                  <a:pt x="0" y="0"/>
                </a:moveTo>
                <a:lnTo>
                  <a:pt x="18288000" y="0"/>
                </a:lnTo>
                <a:lnTo>
                  <a:pt x="18288000" y="192859"/>
                </a:lnTo>
                <a:lnTo>
                  <a:pt x="0" y="1928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B5E005"/>
              </a:gs>
            </a:gsLst>
            <a:lin ang="0" scaled="1"/>
            <a:tileRect/>
          </a:gradFill>
        </p:spPr>
        <p:txBody>
          <a:bodyPr/>
          <a:lstStyle/>
          <a:p>
            <a:endParaRPr lang="it-IT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BBAF9481-7D52-63DD-2FE1-FEADB15655DA}"/>
              </a:ext>
            </a:extLst>
          </p:cNvPr>
          <p:cNvSpPr/>
          <p:nvPr/>
        </p:nvSpPr>
        <p:spPr>
          <a:xfrm>
            <a:off x="15849600" y="9791700"/>
            <a:ext cx="2051704" cy="299777"/>
          </a:xfrm>
          <a:custGeom>
            <a:avLst/>
            <a:gdLst/>
            <a:ahLst/>
            <a:cxnLst/>
            <a:rect l="l" t="t" r="r" b="b"/>
            <a:pathLst>
              <a:path w="2051704" h="299777">
                <a:moveTo>
                  <a:pt x="0" y="0"/>
                </a:moveTo>
                <a:lnTo>
                  <a:pt x="2051704" y="0"/>
                </a:lnTo>
                <a:lnTo>
                  <a:pt x="2051704" y="299778"/>
                </a:lnTo>
                <a:lnTo>
                  <a:pt x="0" y="2997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139" t="-571697" r="-15822" b="-30772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3" name="Group 2">
            <a:extLst>
              <a:ext uri="{FF2B5EF4-FFF2-40B4-BE49-F238E27FC236}">
                <a16:creationId xmlns:a16="http://schemas.microsoft.com/office/drawing/2014/main" id="{A35A1329-623B-D921-EC18-CE2FFDA523FC}"/>
              </a:ext>
            </a:extLst>
          </p:cNvPr>
          <p:cNvGrpSpPr/>
          <p:nvPr/>
        </p:nvGrpSpPr>
        <p:grpSpPr>
          <a:xfrm>
            <a:off x="13402273" y="1212893"/>
            <a:ext cx="3857027" cy="7835545"/>
            <a:chOff x="0" y="0"/>
            <a:chExt cx="1015842" cy="2467028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810BED41-9FE5-77B2-319A-7889DA9F165B}"/>
                </a:ext>
              </a:extLst>
            </p:cNvPr>
            <p:cNvSpPr/>
            <p:nvPr/>
          </p:nvSpPr>
          <p:spPr>
            <a:xfrm>
              <a:off x="0" y="0"/>
              <a:ext cx="1015842" cy="2467028"/>
            </a:xfrm>
            <a:custGeom>
              <a:avLst/>
              <a:gdLst/>
              <a:ahLst/>
              <a:cxnLst/>
              <a:rect l="l" t="t" r="r" b="b"/>
              <a:pathLst>
                <a:path w="1015842" h="2467028">
                  <a:moveTo>
                    <a:pt x="0" y="0"/>
                  </a:moveTo>
                  <a:lnTo>
                    <a:pt x="1015842" y="0"/>
                  </a:lnTo>
                  <a:lnTo>
                    <a:pt x="1015842" y="2467028"/>
                  </a:lnTo>
                  <a:lnTo>
                    <a:pt x="0" y="24670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4">
              <a:extLst>
                <a:ext uri="{FF2B5EF4-FFF2-40B4-BE49-F238E27FC236}">
                  <a16:creationId xmlns:a16="http://schemas.microsoft.com/office/drawing/2014/main" id="{94AA366E-8313-C26F-C0AE-826C52B9E106}"/>
                </a:ext>
              </a:extLst>
            </p:cNvPr>
            <p:cNvSpPr txBox="1"/>
            <p:nvPr/>
          </p:nvSpPr>
          <p:spPr>
            <a:xfrm>
              <a:off x="0" y="-28575"/>
              <a:ext cx="1015842" cy="2495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6" name="Freeform 14">
            <a:extLst>
              <a:ext uri="{FF2B5EF4-FFF2-40B4-BE49-F238E27FC236}">
                <a16:creationId xmlns:a16="http://schemas.microsoft.com/office/drawing/2014/main" id="{99E8E8A3-0341-077A-8CAD-F758E3F44B1F}"/>
              </a:ext>
            </a:extLst>
          </p:cNvPr>
          <p:cNvSpPr/>
          <p:nvPr/>
        </p:nvSpPr>
        <p:spPr>
          <a:xfrm>
            <a:off x="13594759" y="1554263"/>
            <a:ext cx="3472053" cy="7201294"/>
          </a:xfrm>
          <a:custGeom>
            <a:avLst/>
            <a:gdLst/>
            <a:ahLst/>
            <a:cxnLst/>
            <a:rect l="l" t="t" r="r" b="b"/>
            <a:pathLst>
              <a:path w="3472053" h="7201294">
                <a:moveTo>
                  <a:pt x="0" y="0"/>
                </a:moveTo>
                <a:lnTo>
                  <a:pt x="3472053" y="0"/>
                </a:lnTo>
                <a:lnTo>
                  <a:pt x="3472053" y="7201294"/>
                </a:lnTo>
                <a:lnTo>
                  <a:pt x="0" y="72012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1346</Words>
  <Application>Microsoft Office PowerPoint</Application>
  <PresentationFormat>Personalizzato</PresentationFormat>
  <Paragraphs>156</Paragraphs>
  <Slides>11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Poppins</vt:lpstr>
      <vt:lpstr>Poppins Medium</vt:lpstr>
      <vt:lpstr>Calibri</vt:lpstr>
      <vt:lpstr>Poppins Bold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 Crescereinsieme - studio di prefattibilità TL</dc:title>
  <dc:creator>Michele Orlando</dc:creator>
  <cp:lastModifiedBy>Michele Orlando</cp:lastModifiedBy>
  <cp:revision>29</cp:revision>
  <dcterms:created xsi:type="dcterms:W3CDTF">2006-08-16T00:00:00Z</dcterms:created>
  <dcterms:modified xsi:type="dcterms:W3CDTF">2026-09-25T10:06:59Z</dcterms:modified>
  <dc:identifier>DAG1TV40JYc</dc:identifier>
</cp:coreProperties>
</file>