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607" r:id="rId2"/>
    <p:sldId id="604" r:id="rId3"/>
    <p:sldId id="427" r:id="rId4"/>
    <p:sldId id="422" r:id="rId5"/>
    <p:sldId id="611" r:id="rId6"/>
    <p:sldId id="606" r:id="rId7"/>
    <p:sldId id="420" r:id="rId8"/>
    <p:sldId id="426" r:id="rId9"/>
    <p:sldId id="423" r:id="rId10"/>
    <p:sldId id="256" r:id="rId11"/>
    <p:sldId id="609" r:id="rId12"/>
    <p:sldId id="612" r:id="rId13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873115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548911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322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2323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it-IT" altLang="en-US" dirty="0"/>
          </a:p>
        </p:txBody>
      </p:sp>
      <p:sp>
        <p:nvSpPr>
          <p:cNvPr id="312324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37191" indent="-283535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34141" indent="-226828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587797" indent="-226828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41453" indent="-226828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495110" indent="-2268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48767" indent="-2268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02423" indent="-2268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56080" indent="-22682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/>
            <a:fld id="{1D127C03-B1B8-4462-962E-EB8FF29859FD}" type="slidenum">
              <a:rPr lang="it-IT" altLang="it-IT" smtClean="0">
                <a:solidFill>
                  <a:srgbClr val="000000"/>
                </a:solidFill>
              </a:rPr>
              <a:pPr eaLnBrk="1" hangingPunct="1"/>
              <a:t>2</a:t>
            </a:fld>
            <a:endParaRPr lang="it-IT" altLang="it-IT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2E1B10-6728-63C1-4A37-2C36082368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77034000-B24F-12D7-A893-7910214210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2F2A2122-2779-18B9-A1CC-34B1258419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2834497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32B3601-821D-AAA0-127F-882B65B9F2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569A5DE0-29B0-5904-DDDA-E020015441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7A14DEA-4460-E62F-A85A-4DFB378A45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A4CE3-588F-4574-B294-B849868DF90F}" type="datetimeFigureOut">
              <a:rPr lang="it-IT" smtClean="0"/>
              <a:t>25/09/2026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BBD1A5D-4ABB-DD8D-3252-21E5FE8AB9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92E7BB4-E4F3-1DBE-2FF4-7A59B62058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E6644-CFD6-4C3E-880C-8387F30CE9A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391726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EABA573-3C7D-6E79-A16A-B17FAA1E1C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5991882-C512-49EF-02AC-6A0BE009F6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22D95FA-265F-44D2-54E6-8BE7902065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A4CE3-588F-4574-B294-B849868DF90F}" type="datetimeFigureOut">
              <a:rPr lang="it-IT" smtClean="0"/>
              <a:t>25/09/2026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CBE7975-CAA4-4A73-ED17-633C9C1431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37F3818-F76F-DA72-A457-238FCD841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E6644-CFD6-4C3E-880C-8387F30CE9A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93966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E5D1D97-0181-2F0A-2BD6-EC2468F164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89F0DCF-6E43-7C50-2FB2-23A78B6E4C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E5CD558-11AF-6D70-754B-09B543C5EA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A4CE3-588F-4574-B294-B849868DF90F}" type="datetimeFigureOut">
              <a:rPr lang="it-IT" smtClean="0"/>
              <a:t>25/09/2026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89E2EE9-86C4-FB64-C8CC-84E9B4290F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E8D7853-C278-6D87-9D96-E67C1532A9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E6644-CFD6-4C3E-880C-8387F30CE9A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750259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4B6E7F0-62A7-D0A3-8176-4D2485362E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2C754B8-2988-EA3F-4D50-BC9B4B0126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C477C286-A1F0-9952-5958-FDEB8F2BB8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883E6433-B3F2-254C-5288-AE091767BF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A4CE3-588F-4574-B294-B849868DF90F}" type="datetimeFigureOut">
              <a:rPr lang="it-IT" smtClean="0"/>
              <a:t>25/09/2026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10B3A308-85D4-339B-A63C-9CE6E99AF9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C87FAF44-ED94-67AD-0889-D403263411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E6644-CFD6-4C3E-880C-8387F30CE9A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232543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0CF6A86-21D8-9DC1-68B1-BF91F9CE7C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85888DA-D250-CD81-9A61-C1F1E5661D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585C572E-C99D-21EF-AD36-5E44EAC1BD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16506266-42D1-D838-379A-C482733412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DBA6100E-7982-3E5B-F17E-82EA74809AE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787CB4DD-E572-D52D-B173-27CCAED183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A4CE3-588F-4574-B294-B849868DF90F}" type="datetimeFigureOut">
              <a:rPr lang="it-IT" smtClean="0"/>
              <a:t>25/09/2026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24D99486-05BB-860D-CA53-67D5BDD65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99BA7C8F-42CE-AE91-D652-B893B1FB3C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E6644-CFD6-4C3E-880C-8387F30CE9A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53308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D13BED8-36B2-EBF6-EC21-3295BAC93A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2F14E2FA-712C-4C31-04EC-D1A829D61C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A4CE3-588F-4574-B294-B849868DF90F}" type="datetimeFigureOut">
              <a:rPr lang="it-IT" smtClean="0"/>
              <a:t>25/09/2026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CF97FE0F-B8BC-7DDC-2C8C-D59ED96C1F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13C39371-F5E3-C81A-BCA8-E22A081F8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E6644-CFD6-4C3E-880C-8387F30CE9A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733697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009249B8-B0DD-1EB2-2CCF-8910E5742F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A4CE3-588F-4574-B294-B849868DF90F}" type="datetimeFigureOut">
              <a:rPr lang="it-IT" smtClean="0"/>
              <a:t>25/09/2026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EBA854AB-AFCF-9538-4C27-291623D555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659996AB-5491-3077-0ED1-015EF5D979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E6644-CFD6-4C3E-880C-8387F30CE9A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88824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8FF2493-F729-5BE6-371A-33ACF0E865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AA9A2F8-B167-BE71-59C7-34C2490406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99F6DE9C-1B6F-25C6-C4F6-425B71EC87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E6A8A932-312F-09F6-3D9C-3213EEAA3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A4CE3-588F-4574-B294-B849868DF90F}" type="datetimeFigureOut">
              <a:rPr lang="it-IT" smtClean="0"/>
              <a:t>25/09/2026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6AF1DD46-940E-F5A8-C3F7-0912460888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E9AC20BA-5DE2-FF86-F0FE-B55665987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E6644-CFD6-4C3E-880C-8387F30CE9A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829595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5F5ECD9-9FC6-54F0-D317-22C4723A45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F7BEE2AD-C7D3-8909-3D3A-E30E8DFF33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E8AF6024-1E40-0417-B2CE-96C9C1DE9C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0442CE57-3826-0359-9DAA-D26317B8A0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A4CE3-588F-4574-B294-B849868DF90F}" type="datetimeFigureOut">
              <a:rPr lang="it-IT" smtClean="0"/>
              <a:t>25/09/2026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1D9B08A3-988E-3F0D-C5E9-2DE5FADA4C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210767E-4EAF-8773-CF3B-ABC5C596F0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E6644-CFD6-4C3E-880C-8387F30CE9A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50663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542A773-2E21-7471-AB56-14E4CA22C6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CD294CB9-2527-8202-3B11-EFFA56E04E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0630433-2222-1A5F-DB1F-C675E0FC42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A4CE3-588F-4574-B294-B849868DF90F}" type="datetimeFigureOut">
              <a:rPr lang="it-IT" smtClean="0"/>
              <a:t>25/09/2026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09A93CC-1DD9-667A-71DF-091DA7CA43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822D92A-5822-1A55-C5F2-146A357EFF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E6644-CFD6-4C3E-880C-8387F30CE9A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546300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8F9EADF7-E124-F856-35D9-1E1699B4EE9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AF363E24-3773-0390-92B6-A2D98587C7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F63C2AF-8B97-985C-10C1-B9C600F53B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A4CE3-588F-4574-B294-B849868DF90F}" type="datetimeFigureOut">
              <a:rPr lang="it-IT" smtClean="0"/>
              <a:t>25/09/2026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B759D68-D2EE-20A8-41E4-E591E29B6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586A8B5-97A3-EB30-054F-29D5B74C3D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E6644-CFD6-4C3E-880C-8387F30CE9A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644557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656165A8-F358-CB9B-A27F-3759D53550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8636CC11-6281-0E11-CF79-03A67BEA74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DE0F58D-1F9C-0CBF-D8D3-4FE8CEE89D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5EA4CE3-588F-4574-B294-B849868DF90F}" type="datetimeFigureOut">
              <a:rPr lang="it-IT" smtClean="0"/>
              <a:t>25/09/2026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CCCBF87-C6CF-E20B-225C-FCF8E2BE86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05ABD29-69D3-227B-59F8-7F1F305BDE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C8E6644-CFD6-4C3E-880C-8387F30CE9A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200321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>
            <a:extLst>
              <a:ext uri="{FF2B5EF4-FFF2-40B4-BE49-F238E27FC236}">
                <a16:creationId xmlns:a16="http://schemas.microsoft.com/office/drawing/2014/main" id="{1510F250-3F23-67C8-7443-BC84A58E210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6A785555-0F76-D300-B8B5-F558B5979D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2920" y="1122363"/>
            <a:ext cx="11320272" cy="2387600"/>
          </a:xfrm>
        </p:spPr>
        <p:txBody>
          <a:bodyPr>
            <a:normAutofit/>
          </a:bodyPr>
          <a:lstStyle/>
          <a:p>
            <a:r>
              <a:rPr lang="it-IT" sz="5300" b="1" i="1" dirty="0">
                <a:solidFill>
                  <a:srgbClr val="0070C0"/>
                </a:solidFill>
              </a:rPr>
              <a:t>Gestione dell’energia</a:t>
            </a:r>
            <a:br>
              <a:rPr lang="it-IT" b="1" i="1" dirty="0">
                <a:solidFill>
                  <a:srgbClr val="0070C0"/>
                </a:solidFill>
              </a:rPr>
            </a:br>
            <a:r>
              <a:rPr lang="it-IT" sz="2700" b="1" i="1" dirty="0">
                <a:solidFill>
                  <a:srgbClr val="0070C0"/>
                </a:solidFill>
              </a:rPr>
              <a:t> </a:t>
            </a:r>
            <a:br>
              <a:rPr lang="it-IT" b="1" i="1" dirty="0">
                <a:solidFill>
                  <a:srgbClr val="0070C0"/>
                </a:solidFill>
              </a:rPr>
            </a:br>
            <a:r>
              <a:rPr lang="it-IT" sz="4400" b="1" i="1" dirty="0">
                <a:solidFill>
                  <a:srgbClr val="0070C0"/>
                </a:solidFill>
              </a:rPr>
              <a:t>in un impianto industriale del territorio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D6BEC039-C111-BD41-1FF7-E034511D96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05946" y="6107588"/>
            <a:ext cx="4286054" cy="594869"/>
          </a:xfrm>
        </p:spPr>
        <p:txBody>
          <a:bodyPr/>
          <a:lstStyle/>
          <a:p>
            <a:r>
              <a:rPr lang="it-IT" dirty="0"/>
              <a:t>Ing. Pier Federico Baldinucci</a:t>
            </a:r>
          </a:p>
        </p:txBody>
      </p:sp>
      <p:sp>
        <p:nvSpPr>
          <p:cNvPr id="4" name="Sottotitolo 2">
            <a:extLst>
              <a:ext uri="{FF2B5EF4-FFF2-40B4-BE49-F238E27FC236}">
                <a16:creationId xmlns:a16="http://schemas.microsoft.com/office/drawing/2014/main" id="{1B9325D5-02DA-71CA-677E-118F63C17618}"/>
              </a:ext>
            </a:extLst>
          </p:cNvPr>
          <p:cNvSpPr txBox="1">
            <a:spLocks/>
          </p:cNvSpPr>
          <p:nvPr/>
        </p:nvSpPr>
        <p:spPr>
          <a:xfrm>
            <a:off x="-219456" y="6219426"/>
            <a:ext cx="4286054" cy="3711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2000" i="1" dirty="0"/>
              <a:t>Scheggia, 25 settembre 2026</a:t>
            </a:r>
          </a:p>
        </p:txBody>
      </p:sp>
    </p:spTree>
    <p:extLst>
      <p:ext uri="{BB962C8B-B14F-4D97-AF65-F5344CB8AC3E}">
        <p14:creationId xmlns:p14="http://schemas.microsoft.com/office/powerpoint/2010/main" val="34696260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Connettore 1 9"/>
          <p:cNvCxnSpPr/>
          <p:nvPr/>
        </p:nvCxnSpPr>
        <p:spPr>
          <a:xfrm>
            <a:off x="1524001" y="6562725"/>
            <a:ext cx="7019925" cy="0"/>
          </a:xfrm>
          <a:prstGeom prst="line">
            <a:avLst/>
          </a:prstGeom>
          <a:ln>
            <a:solidFill>
              <a:srgbClr val="8FAAB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59077" name="Immagin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6950" y="6272213"/>
            <a:ext cx="1943100" cy="58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2" name="Connettore 1 11"/>
          <p:cNvCxnSpPr/>
          <p:nvPr/>
        </p:nvCxnSpPr>
        <p:spPr>
          <a:xfrm>
            <a:off x="1683644" y="743038"/>
            <a:ext cx="8975725" cy="0"/>
          </a:xfrm>
          <a:prstGeom prst="line">
            <a:avLst/>
          </a:prstGeom>
          <a:ln w="19050">
            <a:solidFill>
              <a:srgbClr val="8FAAB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ettangolo arrotondato 10"/>
          <p:cNvSpPr/>
          <p:nvPr/>
        </p:nvSpPr>
        <p:spPr>
          <a:xfrm>
            <a:off x="2063751" y="4662958"/>
            <a:ext cx="1584325" cy="1430338"/>
          </a:xfrm>
          <a:prstGeom prst="roundRect">
            <a:avLst/>
          </a:prstGeom>
          <a:solidFill>
            <a:srgbClr val="000066"/>
          </a:solidFill>
          <a:ln w="28575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1600" b="1" dirty="0">
                <a:solidFill>
                  <a:schemeClr val="bg1"/>
                </a:solidFill>
                <a:latin typeface="Calibri" panose="020F0502020204030204" pitchFamily="34" charset="0"/>
              </a:rPr>
              <a:t>Consumi termici</a:t>
            </a:r>
            <a:endParaRPr lang="en-US" sz="16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3" name="Rettangolo arrotondato 12"/>
          <p:cNvSpPr/>
          <p:nvPr/>
        </p:nvSpPr>
        <p:spPr>
          <a:xfrm>
            <a:off x="2084389" y="3078784"/>
            <a:ext cx="1584325" cy="1430337"/>
          </a:xfrm>
          <a:prstGeom prst="roundRect">
            <a:avLst/>
          </a:prstGeom>
          <a:solidFill>
            <a:srgbClr val="000066"/>
          </a:solidFill>
          <a:ln w="28575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1600" b="1" dirty="0">
                <a:solidFill>
                  <a:schemeClr val="bg1"/>
                </a:solidFill>
                <a:latin typeface="Calibri" panose="020F0502020204030204" pitchFamily="34" charset="0"/>
              </a:rPr>
              <a:t>Consumi elettrici</a:t>
            </a:r>
            <a:endParaRPr lang="en-US" sz="16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4" name="Rettangolo arrotondato 13"/>
          <p:cNvSpPr/>
          <p:nvPr/>
        </p:nvSpPr>
        <p:spPr>
          <a:xfrm>
            <a:off x="5519738" y="3078784"/>
            <a:ext cx="1492250" cy="1430337"/>
          </a:xfrm>
          <a:prstGeom prst="roundRect">
            <a:avLst/>
          </a:prstGeom>
          <a:solidFill>
            <a:schemeClr val="bg1"/>
          </a:solidFill>
          <a:ln w="28575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2" algn="ctr" eaLnBrk="0" hangingPunct="0">
              <a:defRPr/>
            </a:pP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ea typeface="MS PGothic" pitchFamily="34" charset="-128"/>
                <a:cs typeface="Calibri" pitchFamily="34" charset="0"/>
              </a:rPr>
              <a:t>Consumo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ea typeface="MS PGothic" pitchFamily="34" charset="-128"/>
                <a:cs typeface="Calibri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ea typeface="MS PGothic" pitchFamily="34" charset="-128"/>
                <a:cs typeface="Calibri" pitchFamily="34" charset="0"/>
              </a:rPr>
              <a:t>specifico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ea typeface="MS PGothic" pitchFamily="34" charset="-128"/>
                <a:cs typeface="Calibri" pitchFamily="34" charset="0"/>
              </a:rPr>
              <a:t>:  </a:t>
            </a:r>
          </a:p>
          <a:p>
            <a:pPr marL="0" lvl="2" algn="ctr" eaLnBrk="0" hangingPunct="0">
              <a:defRPr/>
            </a:pP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ea typeface="MS PGothic" pitchFamily="34" charset="-128"/>
                <a:cs typeface="Calibri" pitchFamily="34" charset="0"/>
              </a:rPr>
              <a:t> ~125 Kwh/ ton di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ea typeface="MS PGothic" pitchFamily="34" charset="-128"/>
                <a:cs typeface="Calibri" pitchFamily="34" charset="0"/>
              </a:rPr>
              <a:t>cemento</a:t>
            </a:r>
            <a:endParaRPr lang="en-US" sz="1400" dirty="0">
              <a:solidFill>
                <a:srgbClr val="002060"/>
              </a:solidFill>
              <a:latin typeface="Calibri" panose="020F0502020204030204" pitchFamily="34" charset="0"/>
              <a:ea typeface="MS PGothic" pitchFamily="34" charset="-128"/>
              <a:cs typeface="Calibri" pitchFamily="34" charset="0"/>
            </a:endParaRPr>
          </a:p>
        </p:txBody>
      </p:sp>
      <p:sp>
        <p:nvSpPr>
          <p:cNvPr id="15" name="Rettangolo arrotondato 14"/>
          <p:cNvSpPr/>
          <p:nvPr/>
        </p:nvSpPr>
        <p:spPr>
          <a:xfrm>
            <a:off x="5540375" y="4662958"/>
            <a:ext cx="1492250" cy="1430338"/>
          </a:xfrm>
          <a:prstGeom prst="roundRect">
            <a:avLst/>
          </a:prstGeom>
          <a:solidFill>
            <a:schemeClr val="bg1"/>
          </a:solidFill>
          <a:ln w="28575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2" algn="ctr">
              <a:defRPr/>
            </a:pPr>
            <a:r>
              <a:rPr lang="en-US" sz="1400" b="1" dirty="0">
                <a:solidFill>
                  <a:srgbClr val="002060"/>
                </a:solidFill>
                <a:latin typeface="Calibri" panose="020F0502020204030204" pitchFamily="34" charset="0"/>
                <a:ea typeface="MS PGothic" pitchFamily="34" charset="-128"/>
                <a:cs typeface="Calibri" pitchFamily="34" charset="0"/>
              </a:rPr>
              <a:t>Circa 12 </a:t>
            </a:r>
            <a:r>
              <a:rPr lang="en-US" sz="1400" b="1" dirty="0" err="1">
                <a:solidFill>
                  <a:srgbClr val="002060"/>
                </a:solidFill>
                <a:latin typeface="Calibri" panose="020F0502020204030204" pitchFamily="34" charset="0"/>
                <a:ea typeface="MS PGothic" pitchFamily="34" charset="-128"/>
                <a:cs typeface="Calibri" pitchFamily="34" charset="0"/>
              </a:rPr>
              <a:t>tonn</a:t>
            </a:r>
            <a:r>
              <a:rPr lang="en-US" sz="1400" b="1" dirty="0">
                <a:solidFill>
                  <a:srgbClr val="002060"/>
                </a:solidFill>
                <a:latin typeface="Calibri" panose="020F0502020204030204" pitchFamily="34" charset="0"/>
                <a:ea typeface="MS PGothic" pitchFamily="34" charset="-128"/>
                <a:cs typeface="Calibri" pitchFamily="34" charset="0"/>
              </a:rPr>
              <a:t>/</a:t>
            </a:r>
            <a:r>
              <a:rPr lang="en-US" sz="1400" b="1" dirty="0" err="1">
                <a:solidFill>
                  <a:srgbClr val="002060"/>
                </a:solidFill>
                <a:latin typeface="Calibri" panose="020F0502020204030204" pitchFamily="34" charset="0"/>
                <a:ea typeface="MS PGothic" pitchFamily="34" charset="-128"/>
                <a:cs typeface="Calibri" pitchFamily="34" charset="0"/>
              </a:rPr>
              <a:t>ora</a:t>
            </a:r>
            <a:endParaRPr lang="en-US" sz="1400" dirty="0">
              <a:solidFill>
                <a:srgbClr val="002060"/>
              </a:solidFill>
              <a:latin typeface="Calibri" panose="020F0502020204030204" pitchFamily="34" charset="0"/>
              <a:ea typeface="MS PGothic" pitchFamily="34" charset="-128"/>
              <a:cs typeface="Calibri" pitchFamily="34" charset="0"/>
            </a:endParaRPr>
          </a:p>
          <a:p>
            <a:pPr algn="ctr">
              <a:defRPr/>
            </a:pPr>
            <a:endParaRPr lang="en-US" sz="1400" b="1" dirty="0">
              <a:solidFill>
                <a:srgbClr val="000066"/>
              </a:solidFill>
              <a:latin typeface="Calibri" panose="020F0502020204030204" pitchFamily="34" charset="0"/>
            </a:endParaRPr>
          </a:p>
        </p:txBody>
      </p:sp>
      <p:sp>
        <p:nvSpPr>
          <p:cNvPr id="18" name="Rettangolo arrotondato 17"/>
          <p:cNvSpPr/>
          <p:nvPr/>
        </p:nvSpPr>
        <p:spPr>
          <a:xfrm>
            <a:off x="3863976" y="3078784"/>
            <a:ext cx="1490663" cy="1430337"/>
          </a:xfrm>
          <a:prstGeom prst="roundRect">
            <a:avLst/>
          </a:prstGeom>
          <a:solidFill>
            <a:schemeClr val="bg1"/>
          </a:solidFill>
          <a:ln w="28575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2" algn="ctr" eaLnBrk="0" hangingPunct="0">
              <a:defRPr/>
            </a:pP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ea typeface="MS PGothic" pitchFamily="34" charset="-128"/>
                <a:cs typeface="Calibri" pitchFamily="34" charset="0"/>
              </a:rPr>
              <a:t>Potenza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ea typeface="MS PGothic" pitchFamily="34" charset="-128"/>
                <a:cs typeface="Calibri" pitchFamily="34" charset="0"/>
              </a:rPr>
              <a:t>installata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ea typeface="MS PGothic" pitchFamily="34" charset="-128"/>
                <a:cs typeface="Calibri" pitchFamily="34" charset="0"/>
              </a:rPr>
              <a:t>:</a:t>
            </a:r>
          </a:p>
          <a:p>
            <a:pPr marL="0" lvl="2" algn="ctr" eaLnBrk="0" hangingPunct="0">
              <a:defRPr/>
            </a:pP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ea typeface="MS PGothic" pitchFamily="34" charset="-128"/>
                <a:cs typeface="Calibri" pitchFamily="34" charset="0"/>
              </a:rPr>
              <a:t>~ 25 Mw</a:t>
            </a:r>
          </a:p>
          <a:p>
            <a:pPr marL="0" lvl="2" indent="355600" algn="ctr" eaLnBrk="0" hangingPunct="0">
              <a:buFontTx/>
              <a:buChar char="•"/>
              <a:defRPr/>
            </a:pPr>
            <a:endParaRPr lang="en-US" sz="1400" dirty="0">
              <a:solidFill>
                <a:srgbClr val="002060"/>
              </a:solidFill>
              <a:latin typeface="Calibri" panose="020F0502020204030204" pitchFamily="34" charset="0"/>
              <a:ea typeface="MS PGothic" pitchFamily="34" charset="-128"/>
              <a:cs typeface="Calibri" pitchFamily="34" charset="0"/>
            </a:endParaRPr>
          </a:p>
        </p:txBody>
      </p:sp>
      <p:sp>
        <p:nvSpPr>
          <p:cNvPr id="19" name="Rettangolo arrotondato 18"/>
          <p:cNvSpPr/>
          <p:nvPr/>
        </p:nvSpPr>
        <p:spPr>
          <a:xfrm>
            <a:off x="3863976" y="4662958"/>
            <a:ext cx="1490663" cy="1430338"/>
          </a:xfrm>
          <a:prstGeom prst="roundRect">
            <a:avLst/>
          </a:prstGeom>
          <a:solidFill>
            <a:schemeClr val="bg1"/>
          </a:solidFill>
          <a:ln w="28575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2" algn="ctr" eaLnBrk="0" hangingPunct="0">
              <a:defRPr/>
            </a:pPr>
            <a:r>
              <a:rPr lang="en-US" sz="1400" b="1" dirty="0" err="1">
                <a:solidFill>
                  <a:srgbClr val="002060"/>
                </a:solidFill>
                <a:latin typeface="Calibri" panose="020F0502020204030204" pitchFamily="34" charset="0"/>
                <a:ea typeface="MS PGothic" pitchFamily="34" charset="-128"/>
                <a:cs typeface="Calibri" pitchFamily="34" charset="0"/>
              </a:rPr>
              <a:t>Consumo</a:t>
            </a:r>
            <a:r>
              <a:rPr lang="en-US" sz="1400" b="1" dirty="0">
                <a:solidFill>
                  <a:srgbClr val="002060"/>
                </a:solidFill>
                <a:latin typeface="Calibri" panose="020F0502020204030204" pitchFamily="34" charset="0"/>
                <a:ea typeface="MS PGothic" pitchFamily="34" charset="-128"/>
                <a:cs typeface="Calibri" pitchFamily="34" charset="0"/>
              </a:rPr>
              <a:t> </a:t>
            </a:r>
            <a:r>
              <a:rPr lang="en-US" sz="1400" b="1" dirty="0" err="1">
                <a:solidFill>
                  <a:srgbClr val="002060"/>
                </a:solidFill>
                <a:latin typeface="Calibri" panose="020F0502020204030204" pitchFamily="34" charset="0"/>
                <a:ea typeface="MS PGothic" pitchFamily="34" charset="-128"/>
                <a:cs typeface="Calibri" pitchFamily="34" charset="0"/>
              </a:rPr>
              <a:t>specifico</a:t>
            </a:r>
            <a:r>
              <a:rPr lang="en-US" sz="1400" b="1" dirty="0">
                <a:solidFill>
                  <a:srgbClr val="002060"/>
                </a:solidFill>
                <a:latin typeface="Calibri" panose="020F0502020204030204" pitchFamily="34" charset="0"/>
                <a:ea typeface="MS PGothic" pitchFamily="34" charset="-128"/>
                <a:cs typeface="Calibri" pitchFamily="34" charset="0"/>
              </a:rPr>
              <a:t>:</a:t>
            </a:r>
          </a:p>
          <a:p>
            <a:pPr marL="0" lvl="2" algn="ctr" eaLnBrk="0" hangingPunct="0">
              <a:defRPr/>
            </a:pP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ea typeface="MS PGothic" pitchFamily="34" charset="-128"/>
                <a:cs typeface="Calibri" pitchFamily="34" charset="0"/>
              </a:rPr>
              <a:t> </a:t>
            </a:r>
          </a:p>
          <a:p>
            <a:pPr marL="0" lvl="2" algn="ctr" eaLnBrk="0" hangingPunct="0">
              <a:defRPr/>
            </a:pP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ea typeface="MS PGothic" pitchFamily="34" charset="-128"/>
                <a:cs typeface="Calibri" pitchFamily="34" charset="0"/>
              </a:rPr>
              <a:t>100 kg/ton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ea typeface="MS PGothic" pitchFamily="34" charset="-128"/>
                <a:cs typeface="Calibri" pitchFamily="34" charset="0"/>
              </a:rPr>
              <a:t>cemento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ea typeface="MS PGothic" pitchFamily="34" charset="-128"/>
                <a:cs typeface="Calibri" pitchFamily="34" charset="0"/>
              </a:rPr>
              <a:t> </a:t>
            </a:r>
          </a:p>
          <a:p>
            <a:pPr marL="0" lvl="2" algn="ctr" eaLnBrk="0" hangingPunct="0">
              <a:defRPr/>
            </a:pPr>
            <a:endParaRPr lang="en-US" sz="1400" dirty="0">
              <a:solidFill>
                <a:srgbClr val="002060"/>
              </a:solidFill>
              <a:latin typeface="Calibri" panose="020F0502020204030204" pitchFamily="34" charset="0"/>
              <a:ea typeface="MS PGothic" pitchFamily="34" charset="-128"/>
              <a:cs typeface="Calibri" pitchFamily="34" charset="0"/>
            </a:endParaRPr>
          </a:p>
        </p:txBody>
      </p:sp>
      <p:sp>
        <p:nvSpPr>
          <p:cNvPr id="20" name="Rettangolo arrotondato 19"/>
          <p:cNvSpPr/>
          <p:nvPr/>
        </p:nvSpPr>
        <p:spPr>
          <a:xfrm>
            <a:off x="7197726" y="3078782"/>
            <a:ext cx="1490663" cy="1430338"/>
          </a:xfrm>
          <a:prstGeom prst="roundRect">
            <a:avLst/>
          </a:prstGeom>
          <a:solidFill>
            <a:schemeClr val="bg1"/>
          </a:solidFill>
          <a:ln w="28575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87313" lvl="2" algn="ctr" eaLnBrk="0" hangingPunct="0">
              <a:defRPr/>
            </a:pP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ea typeface="MS PGothic" pitchFamily="34" charset="-128"/>
                <a:cs typeface="Calibri" pitchFamily="34" charset="0"/>
              </a:rPr>
              <a:t>Consumo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ea typeface="MS PGothic" pitchFamily="34" charset="-128"/>
                <a:cs typeface="Calibri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ea typeface="MS PGothic" pitchFamily="34" charset="-128"/>
                <a:cs typeface="Calibri" pitchFamily="34" charset="0"/>
              </a:rPr>
              <a:t>annuo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ea typeface="MS PGothic" pitchFamily="34" charset="-128"/>
                <a:cs typeface="Calibri" pitchFamily="34" charset="0"/>
              </a:rPr>
              <a:t>: </a:t>
            </a:r>
          </a:p>
          <a:p>
            <a:pPr marL="87313" lvl="2" algn="ctr" eaLnBrk="0" hangingPunct="0">
              <a:defRPr/>
            </a:pP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ea typeface="MS PGothic" pitchFamily="34" charset="-128"/>
                <a:cs typeface="Calibri" pitchFamily="34" charset="0"/>
              </a:rPr>
              <a:t>~125.000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ea typeface="MS PGothic" pitchFamily="34" charset="-128"/>
                <a:cs typeface="Calibri" pitchFamily="34" charset="0"/>
              </a:rPr>
              <a:t>MWh</a:t>
            </a:r>
            <a:endParaRPr lang="en-US" sz="1400" dirty="0">
              <a:solidFill>
                <a:srgbClr val="002060"/>
              </a:solidFill>
              <a:latin typeface="Calibri" panose="020F0502020204030204" pitchFamily="34" charset="0"/>
              <a:ea typeface="MS PGothic" pitchFamily="34" charset="-128"/>
              <a:cs typeface="Calibri" pitchFamily="34" charset="0"/>
            </a:endParaRPr>
          </a:p>
        </p:txBody>
      </p:sp>
      <p:sp>
        <p:nvSpPr>
          <p:cNvPr id="21" name="Rettangolo arrotondato 20"/>
          <p:cNvSpPr/>
          <p:nvPr/>
        </p:nvSpPr>
        <p:spPr>
          <a:xfrm>
            <a:off x="7197726" y="4662958"/>
            <a:ext cx="1490663" cy="1430338"/>
          </a:xfrm>
          <a:prstGeom prst="roundRect">
            <a:avLst/>
          </a:prstGeom>
          <a:solidFill>
            <a:schemeClr val="bg1"/>
          </a:solidFill>
          <a:ln w="28575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2" algn="ctr">
              <a:defRPr/>
            </a:pPr>
            <a:r>
              <a:rPr lang="en-US" sz="1400" b="1" dirty="0" err="1">
                <a:solidFill>
                  <a:srgbClr val="002060"/>
                </a:solidFill>
                <a:latin typeface="Calibri" panose="020F0502020204030204" pitchFamily="34" charset="0"/>
                <a:ea typeface="MS PGothic" pitchFamily="34" charset="-128"/>
                <a:cs typeface="Calibri" pitchFamily="34" charset="0"/>
              </a:rPr>
              <a:t>Consumi</a:t>
            </a:r>
            <a:r>
              <a:rPr lang="en-US" sz="1400" b="1" dirty="0">
                <a:solidFill>
                  <a:srgbClr val="002060"/>
                </a:solidFill>
                <a:latin typeface="Calibri" panose="020F0502020204030204" pitchFamily="34" charset="0"/>
                <a:ea typeface="MS PGothic" pitchFamily="34" charset="-128"/>
                <a:cs typeface="Calibri" pitchFamily="34" charset="0"/>
              </a:rPr>
              <a:t> </a:t>
            </a:r>
            <a:r>
              <a:rPr lang="en-US" sz="1400" b="1" dirty="0" err="1">
                <a:solidFill>
                  <a:srgbClr val="002060"/>
                </a:solidFill>
                <a:latin typeface="Calibri" panose="020F0502020204030204" pitchFamily="34" charset="0"/>
                <a:ea typeface="MS PGothic" pitchFamily="34" charset="-128"/>
                <a:cs typeface="Calibri" pitchFamily="34" charset="0"/>
              </a:rPr>
              <a:t>annui</a:t>
            </a:r>
            <a:r>
              <a:rPr lang="en-US" sz="1400" b="1" dirty="0">
                <a:solidFill>
                  <a:srgbClr val="002060"/>
                </a:solidFill>
                <a:latin typeface="Calibri" panose="020F0502020204030204" pitchFamily="34" charset="0"/>
                <a:ea typeface="MS PGothic" pitchFamily="34" charset="-128"/>
                <a:cs typeface="Calibri" pitchFamily="34" charset="0"/>
              </a:rPr>
              <a:t>:</a:t>
            </a:r>
          </a:p>
          <a:p>
            <a:pPr marL="0" lvl="2" algn="ctr">
              <a:defRPr/>
            </a:pPr>
            <a:r>
              <a:rPr lang="en-US" sz="1400" b="1" dirty="0">
                <a:solidFill>
                  <a:srgbClr val="002060"/>
                </a:solidFill>
                <a:latin typeface="Calibri" panose="020F0502020204030204" pitchFamily="34" charset="0"/>
                <a:ea typeface="MS PGothic" pitchFamily="34" charset="-128"/>
                <a:cs typeface="Calibri" pitchFamily="34" charset="0"/>
              </a:rPr>
              <a:t> ~ 100.000 ton</a:t>
            </a:r>
          </a:p>
          <a:p>
            <a:pPr marL="0" lvl="2" algn="ctr">
              <a:defRPr/>
            </a:pPr>
            <a:endParaRPr lang="en-US" sz="1400" dirty="0">
              <a:solidFill>
                <a:srgbClr val="002060"/>
              </a:solidFill>
              <a:latin typeface="Calibri" panose="020F0502020204030204" pitchFamily="34" charset="0"/>
              <a:ea typeface="MS PGothic" pitchFamily="34" charset="-128"/>
              <a:cs typeface="Calibri" pitchFamily="34" charset="0"/>
            </a:endParaRPr>
          </a:p>
          <a:p>
            <a:pPr marL="0" lvl="2" algn="ctr">
              <a:defRPr/>
            </a:pP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ea typeface="MS PGothic" pitchFamily="34" charset="-128"/>
                <a:cs typeface="Calibri" pitchFamily="34" charset="0"/>
              </a:rPr>
              <a:t> (~2,6 *10</a:t>
            </a:r>
            <a:r>
              <a:rPr lang="en-US" sz="1400" baseline="30000" dirty="0">
                <a:solidFill>
                  <a:srgbClr val="002060"/>
                </a:solidFill>
                <a:latin typeface="Calibri" panose="020F0502020204030204" pitchFamily="34" charset="0"/>
                <a:ea typeface="MS PGothic" pitchFamily="34" charset="-128"/>
                <a:cs typeface="Calibri" pitchFamily="34" charset="0"/>
              </a:rPr>
              <a:t>9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ea typeface="MS PGothic" pitchFamily="34" charset="-128"/>
                <a:cs typeface="Calibri" pitchFamily="34" charset="0"/>
              </a:rPr>
              <a:t>  KJ)</a:t>
            </a:r>
          </a:p>
          <a:p>
            <a:pPr algn="ctr">
              <a:defRPr/>
            </a:pPr>
            <a:endParaRPr lang="en-US" sz="1400" b="1" dirty="0">
              <a:solidFill>
                <a:srgbClr val="000066"/>
              </a:solidFill>
              <a:latin typeface="Calibri" panose="020F0502020204030204" pitchFamily="34" charset="0"/>
            </a:endParaRPr>
          </a:p>
        </p:txBody>
      </p:sp>
      <p:sp>
        <p:nvSpPr>
          <p:cNvPr id="29" name="Rettangolo arrotondato 28"/>
          <p:cNvSpPr/>
          <p:nvPr/>
        </p:nvSpPr>
        <p:spPr>
          <a:xfrm>
            <a:off x="5519738" y="1484314"/>
            <a:ext cx="1492250" cy="1430337"/>
          </a:xfrm>
          <a:prstGeom prst="roundRect">
            <a:avLst/>
          </a:prstGeom>
          <a:solidFill>
            <a:schemeClr val="bg1"/>
          </a:solidFill>
          <a:ln w="28575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1400" dirty="0">
                <a:solidFill>
                  <a:srgbClr val="000066"/>
                </a:solidFill>
                <a:latin typeface="Calibri" panose="020F0502020204030204" pitchFamily="34" charset="0"/>
              </a:rPr>
              <a:t>Materia prima:  ~ 200 </a:t>
            </a:r>
            <a:r>
              <a:rPr lang="it-IT" sz="1400" dirty="0" err="1">
                <a:solidFill>
                  <a:srgbClr val="000066"/>
                </a:solidFill>
                <a:latin typeface="Calibri" panose="020F0502020204030204" pitchFamily="34" charset="0"/>
              </a:rPr>
              <a:t>tonn</a:t>
            </a:r>
            <a:r>
              <a:rPr lang="it-IT" sz="1400" dirty="0">
                <a:solidFill>
                  <a:srgbClr val="000066"/>
                </a:solidFill>
                <a:latin typeface="Calibri" panose="020F0502020204030204" pitchFamily="34" charset="0"/>
              </a:rPr>
              <a:t>/ora</a:t>
            </a:r>
            <a:endParaRPr lang="en-US" sz="1400" dirty="0">
              <a:solidFill>
                <a:srgbClr val="000066"/>
              </a:solidFill>
              <a:latin typeface="Calibri" panose="020F0502020204030204" pitchFamily="34" charset="0"/>
            </a:endParaRPr>
          </a:p>
        </p:txBody>
      </p:sp>
      <p:sp>
        <p:nvSpPr>
          <p:cNvPr id="31" name="Rettangolo arrotondato 30"/>
          <p:cNvSpPr/>
          <p:nvPr/>
        </p:nvSpPr>
        <p:spPr>
          <a:xfrm>
            <a:off x="3863976" y="1497014"/>
            <a:ext cx="1490663" cy="1430337"/>
          </a:xfrm>
          <a:prstGeom prst="roundRect">
            <a:avLst/>
          </a:prstGeom>
          <a:solidFill>
            <a:schemeClr val="bg1"/>
          </a:solidFill>
          <a:ln w="28575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algn="ctr">
              <a:defRPr/>
            </a:pP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ea typeface="MS PGothic" pitchFamily="34" charset="-128"/>
                <a:cs typeface="Calibri" pitchFamily="34" charset="0"/>
              </a:rPr>
              <a:t>Produzione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ea typeface="MS PGothic" pitchFamily="34" charset="-128"/>
                <a:cs typeface="Calibri" pitchFamily="34" charset="0"/>
              </a:rPr>
              <a:t>: 1.000.000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ea typeface="MS PGothic" pitchFamily="34" charset="-128"/>
                <a:cs typeface="Calibri" pitchFamily="34" charset="0"/>
              </a:rPr>
              <a:t>tonn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ea typeface="MS PGothic" pitchFamily="34" charset="-128"/>
                <a:cs typeface="Calibri" pitchFamily="34" charset="0"/>
              </a:rPr>
              <a:t>/anno</a:t>
            </a:r>
          </a:p>
        </p:txBody>
      </p:sp>
      <p:sp>
        <p:nvSpPr>
          <p:cNvPr id="32" name="Rettangolo arrotondato 31"/>
          <p:cNvSpPr/>
          <p:nvPr/>
        </p:nvSpPr>
        <p:spPr>
          <a:xfrm>
            <a:off x="7197726" y="1484314"/>
            <a:ext cx="1490663" cy="1430337"/>
          </a:xfrm>
          <a:prstGeom prst="roundRect">
            <a:avLst/>
          </a:prstGeom>
          <a:solidFill>
            <a:schemeClr val="bg1"/>
          </a:solidFill>
          <a:ln w="28575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lvl="1" algn="ctr" eaLnBrk="0" hangingPunct="0">
              <a:defRPr/>
            </a:pP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ea typeface="MS PGothic" pitchFamily="34" charset="-128"/>
                <a:cs typeface="Calibri" pitchFamily="34" charset="0"/>
              </a:rPr>
              <a:t>Stoccaggi</a:t>
            </a:r>
            <a:r>
              <a:rPr lang="en-US" sz="1400" dirty="0">
                <a:solidFill>
                  <a:srgbClr val="002060"/>
                </a:solidFill>
                <a:latin typeface="Calibri" panose="020F0502020204030204" pitchFamily="34" charset="0"/>
                <a:ea typeface="MS PGothic" pitchFamily="34" charset="-128"/>
                <a:cs typeface="Calibri" pitchFamily="34" charset="0"/>
              </a:rPr>
              <a:t>:	      ~ 100.000 </a:t>
            </a:r>
            <a:r>
              <a:rPr lang="en-US" sz="1400" dirty="0" err="1">
                <a:solidFill>
                  <a:srgbClr val="002060"/>
                </a:solidFill>
                <a:latin typeface="Calibri" panose="020F0502020204030204" pitchFamily="34" charset="0"/>
                <a:ea typeface="MS PGothic" pitchFamily="34" charset="-128"/>
                <a:cs typeface="Calibri" pitchFamily="34" charset="0"/>
              </a:rPr>
              <a:t>tonn</a:t>
            </a:r>
            <a:endParaRPr lang="en-US" sz="1400" dirty="0">
              <a:solidFill>
                <a:srgbClr val="002060"/>
              </a:solidFill>
              <a:latin typeface="Calibri" panose="020F0502020204030204" pitchFamily="34" charset="0"/>
              <a:ea typeface="MS PGothic" pitchFamily="34" charset="-128"/>
              <a:cs typeface="Calibri" pitchFamily="34" charset="0"/>
            </a:endParaRPr>
          </a:p>
        </p:txBody>
      </p:sp>
      <p:sp>
        <p:nvSpPr>
          <p:cNvPr id="33" name="Rettangolo arrotondato 32"/>
          <p:cNvSpPr/>
          <p:nvPr/>
        </p:nvSpPr>
        <p:spPr>
          <a:xfrm>
            <a:off x="2084389" y="1497014"/>
            <a:ext cx="1584325" cy="1430337"/>
          </a:xfrm>
          <a:prstGeom prst="roundRect">
            <a:avLst/>
          </a:prstGeom>
          <a:solidFill>
            <a:srgbClr val="000066"/>
          </a:solidFill>
          <a:ln w="28575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1600" b="1" dirty="0">
                <a:solidFill>
                  <a:schemeClr val="bg1"/>
                </a:solidFill>
                <a:latin typeface="Calibri" panose="020F0502020204030204" pitchFamily="34" charset="0"/>
              </a:rPr>
              <a:t>Dati di produzione</a:t>
            </a:r>
          </a:p>
        </p:txBody>
      </p:sp>
      <p:sp>
        <p:nvSpPr>
          <p:cNvPr id="23" name="Text Box 4"/>
          <p:cNvSpPr txBox="1">
            <a:spLocks noChangeArrowheads="1"/>
          </p:cNvSpPr>
          <p:nvPr/>
        </p:nvSpPr>
        <p:spPr bwMode="auto">
          <a:xfrm>
            <a:off x="1683644" y="231905"/>
            <a:ext cx="9718802" cy="492443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0" tIns="0" rIns="0" bIns="0" anchor="b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sz="3200" dirty="0" err="1">
                <a:solidFill>
                  <a:srgbClr val="41B649"/>
                </a:solidFill>
                <a:latin typeface="Century Gothic" panose="020B0502020202020204" pitchFamily="34" charset="0"/>
                <a:ea typeface="+mn-ea"/>
              </a:rPr>
              <a:t>Principali</a:t>
            </a:r>
            <a:r>
              <a:rPr lang="en-US" sz="3200" dirty="0">
                <a:solidFill>
                  <a:srgbClr val="41B649"/>
                </a:solidFill>
                <a:latin typeface="Century Gothic" panose="020B0502020202020204" pitchFamily="34" charset="0"/>
                <a:ea typeface="+mn-ea"/>
              </a:rPr>
              <a:t> </a:t>
            </a:r>
            <a:r>
              <a:rPr lang="en-US" sz="3200" dirty="0" err="1">
                <a:solidFill>
                  <a:srgbClr val="41B649"/>
                </a:solidFill>
                <a:latin typeface="Century Gothic" panose="020B0502020202020204" pitchFamily="34" charset="0"/>
                <a:ea typeface="+mn-ea"/>
              </a:rPr>
              <a:t>parametri</a:t>
            </a:r>
            <a:r>
              <a:rPr lang="en-US" sz="3200" dirty="0">
                <a:solidFill>
                  <a:srgbClr val="41B649"/>
                </a:solidFill>
                <a:latin typeface="Century Gothic" panose="020B0502020202020204" pitchFamily="34" charset="0"/>
                <a:ea typeface="+mn-ea"/>
              </a:rPr>
              <a:t> di un </a:t>
            </a:r>
            <a:r>
              <a:rPr lang="en-US" sz="3200" dirty="0" err="1">
                <a:solidFill>
                  <a:srgbClr val="41B649"/>
                </a:solidFill>
                <a:latin typeface="Century Gothic" panose="020B0502020202020204" pitchFamily="34" charset="0"/>
                <a:ea typeface="+mn-ea"/>
              </a:rPr>
              <a:t>impianto</a:t>
            </a:r>
            <a:r>
              <a:rPr lang="en-US" sz="3200" dirty="0">
                <a:solidFill>
                  <a:srgbClr val="41B649"/>
                </a:solidFill>
                <a:latin typeface="Century Gothic" panose="020B0502020202020204" pitchFamily="34" charset="0"/>
                <a:ea typeface="+mn-ea"/>
              </a:rPr>
              <a:t> di </a:t>
            </a:r>
            <a:r>
              <a:rPr lang="en-US" sz="3200" dirty="0" err="1">
                <a:solidFill>
                  <a:srgbClr val="41B649"/>
                </a:solidFill>
                <a:latin typeface="Century Gothic" panose="020B0502020202020204" pitchFamily="34" charset="0"/>
                <a:ea typeface="+mn-ea"/>
              </a:rPr>
              <a:t>produzione</a:t>
            </a:r>
            <a:endParaRPr lang="en-US" sz="3200" dirty="0">
              <a:solidFill>
                <a:srgbClr val="41B649"/>
              </a:solidFill>
              <a:latin typeface="Century Gothic" panose="020B0502020202020204" pitchFamily="34" charset="0"/>
              <a:ea typeface="+mn-ea"/>
            </a:endParaRPr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4294967295"/>
          </p:nvPr>
        </p:nvSpPr>
        <p:spPr>
          <a:xfrm>
            <a:off x="1862262" y="6525345"/>
            <a:ext cx="1981200" cy="365125"/>
          </a:xfrm>
        </p:spPr>
        <p:txBody>
          <a:bodyPr/>
          <a:lstStyle/>
          <a:p>
            <a:pPr>
              <a:defRPr/>
            </a:pPr>
            <a:fld id="{71B75787-1593-4AB6-AB02-458CCBE7AD87}" type="slidenum">
              <a:rPr lang="it-IT" altLang="en-US" smtClean="0"/>
              <a:pPr>
                <a:defRPr/>
              </a:pPr>
              <a:t>2</a:t>
            </a:fld>
            <a:endParaRPr lang="it-IT" altLang="en-US"/>
          </a:p>
        </p:txBody>
      </p:sp>
      <p:sp>
        <p:nvSpPr>
          <p:cNvPr id="25" name="Rettangolo arrotondato 24"/>
          <p:cNvSpPr/>
          <p:nvPr/>
        </p:nvSpPr>
        <p:spPr>
          <a:xfrm>
            <a:off x="1991544" y="1412777"/>
            <a:ext cx="6768752" cy="1584176"/>
          </a:xfrm>
          <a:prstGeom prst="roundRect">
            <a:avLst/>
          </a:prstGeom>
          <a:ln w="19050">
            <a:solidFill>
              <a:srgbClr val="8FAAB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>
              <a:latin typeface="Calibri" panose="020F0502020204030204" pitchFamily="34" charset="0"/>
            </a:endParaRPr>
          </a:p>
        </p:txBody>
      </p:sp>
      <p:sp>
        <p:nvSpPr>
          <p:cNvPr id="26" name="Rettangolo arrotondato 25"/>
          <p:cNvSpPr/>
          <p:nvPr/>
        </p:nvSpPr>
        <p:spPr>
          <a:xfrm>
            <a:off x="1991544" y="2996952"/>
            <a:ext cx="6768752" cy="1584176"/>
          </a:xfrm>
          <a:prstGeom prst="roundRect">
            <a:avLst/>
          </a:prstGeom>
          <a:ln w="19050">
            <a:solidFill>
              <a:srgbClr val="8FAAB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>
              <a:latin typeface="Calibri" panose="020F0502020204030204" pitchFamily="34" charset="0"/>
            </a:endParaRPr>
          </a:p>
        </p:txBody>
      </p:sp>
      <p:sp>
        <p:nvSpPr>
          <p:cNvPr id="27" name="Rettangolo arrotondato 26"/>
          <p:cNvSpPr/>
          <p:nvPr/>
        </p:nvSpPr>
        <p:spPr>
          <a:xfrm>
            <a:off x="1991544" y="4581128"/>
            <a:ext cx="6768752" cy="1584176"/>
          </a:xfrm>
          <a:prstGeom prst="roundRect">
            <a:avLst/>
          </a:prstGeom>
          <a:ln w="19050">
            <a:solidFill>
              <a:srgbClr val="8FAAB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9031764"/>
      </p:ext>
    </p:extLst>
  </p:cSld>
  <p:clrMapOvr>
    <a:masterClrMapping/>
  </p:clrMapOvr>
  <p:transition spd="slow" advTm="197548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E79A99-48AB-8932-EFE9-A48B9F8D2D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Connettore 1 5">
            <a:extLst>
              <a:ext uri="{FF2B5EF4-FFF2-40B4-BE49-F238E27FC236}">
                <a16:creationId xmlns:a16="http://schemas.microsoft.com/office/drawing/2014/main" id="{B70C9231-C564-CC82-B7FC-EF17BF86D98A}"/>
              </a:ext>
            </a:extLst>
          </p:cNvPr>
          <p:cNvCxnSpPr/>
          <p:nvPr/>
        </p:nvCxnSpPr>
        <p:spPr>
          <a:xfrm>
            <a:off x="1295467" y="764704"/>
            <a:ext cx="9601067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5E9EB262-7B49-A305-2D2F-A7ECFD84F49A}"/>
              </a:ext>
            </a:extLst>
          </p:cNvPr>
          <p:cNvSpPr txBox="1"/>
          <p:nvPr/>
        </p:nvSpPr>
        <p:spPr>
          <a:xfrm>
            <a:off x="1151537" y="131730"/>
            <a:ext cx="95765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>
                <a:solidFill>
                  <a:srgbClr val="41B649"/>
                </a:solidFill>
                <a:latin typeface="Century Gothic" panose="020B0502020202020204" pitchFamily="34" charset="0"/>
              </a:rPr>
              <a:t>Risparmio Energetico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097D6EF3-9A5B-8139-AA54-0AE4BB0B00A0}"/>
              </a:ext>
            </a:extLst>
          </p:cNvPr>
          <p:cNvSpPr/>
          <p:nvPr/>
        </p:nvSpPr>
        <p:spPr>
          <a:xfrm>
            <a:off x="911424" y="1700808"/>
            <a:ext cx="9601067" cy="28829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4267" b="1" dirty="0">
                <a:solidFill>
                  <a:srgbClr val="0070C0"/>
                </a:solidFill>
                <a:latin typeface="Century Gothic" panose="020B0502020202020204" pitchFamily="34" charset="0"/>
              </a:rPr>
              <a:t>“Il risparmio energetico è la migliore energia alternativa”</a:t>
            </a:r>
          </a:p>
          <a:p>
            <a:endParaRPr lang="it-IT" sz="3200" dirty="0">
              <a:latin typeface="Century Gothic" panose="020B0502020202020204" pitchFamily="34" charset="0"/>
            </a:endParaRPr>
          </a:p>
          <a:p>
            <a:r>
              <a:rPr lang="it-IT" sz="3200" dirty="0">
                <a:latin typeface="Century Gothic" panose="020B0502020202020204" pitchFamily="34" charset="0"/>
              </a:rPr>
              <a:t>Questa la regola che Colacem applica utilizzando le più avanzate tecnologie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6AAD6EBD-FE3A-24D1-0B75-0D2A16D0F9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2331" y="1445879"/>
            <a:ext cx="2567608" cy="3423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64436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D2D50E-07F2-A688-9CB5-9607BC53DE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897BCD7-B90E-102F-2B53-DC20B0853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</a:t>
            </a:fld>
            <a:endParaRPr lang="en-US" dirty="0"/>
          </a:p>
        </p:txBody>
      </p:sp>
      <p:cxnSp>
        <p:nvCxnSpPr>
          <p:cNvPr id="2" name="Connettore 1 5">
            <a:extLst>
              <a:ext uri="{FF2B5EF4-FFF2-40B4-BE49-F238E27FC236}">
                <a16:creationId xmlns:a16="http://schemas.microsoft.com/office/drawing/2014/main" id="{19154EA9-D0EB-9FCB-1CC8-54CF63AA4321}"/>
              </a:ext>
            </a:extLst>
          </p:cNvPr>
          <p:cNvCxnSpPr/>
          <p:nvPr/>
        </p:nvCxnSpPr>
        <p:spPr>
          <a:xfrm>
            <a:off x="1295467" y="764704"/>
            <a:ext cx="9601067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1B43C475-9443-0AD6-86BE-0B1A2F21DDE6}"/>
              </a:ext>
            </a:extLst>
          </p:cNvPr>
          <p:cNvSpPr txBox="1"/>
          <p:nvPr/>
        </p:nvSpPr>
        <p:spPr>
          <a:xfrm>
            <a:off x="1243068" y="140147"/>
            <a:ext cx="95765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>
                <a:solidFill>
                  <a:srgbClr val="41B649"/>
                </a:solidFill>
                <a:latin typeface="Century Gothic" panose="020B0502020202020204" pitchFamily="34" charset="0"/>
              </a:rPr>
              <a:t>Analisi dei Consumi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D0A78BCB-9EC9-F6E2-6954-93C24E6E892E}"/>
              </a:ext>
            </a:extLst>
          </p:cNvPr>
          <p:cNvSpPr/>
          <p:nvPr/>
        </p:nvSpPr>
        <p:spPr>
          <a:xfrm>
            <a:off x="6031367" y="4818163"/>
            <a:ext cx="39050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3200" dirty="0">
                <a:latin typeface="Century Gothic" panose="020B0502020202020204" pitchFamily="34" charset="0"/>
              </a:rPr>
              <a:t>Consumi elettrici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D21292C6-9503-FB28-F61B-AF0E86260EDA}"/>
              </a:ext>
            </a:extLst>
          </p:cNvPr>
          <p:cNvSpPr/>
          <p:nvPr/>
        </p:nvSpPr>
        <p:spPr>
          <a:xfrm>
            <a:off x="2613837" y="1624635"/>
            <a:ext cx="39050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3200" dirty="0">
                <a:latin typeface="Century Gothic" panose="020B0502020202020204" pitchFamily="34" charset="0"/>
              </a:rPr>
              <a:t>Consumi termici</a:t>
            </a:r>
          </a:p>
        </p:txBody>
      </p:sp>
      <p:pic>
        <p:nvPicPr>
          <p:cNvPr id="12" name="Picture 5">
            <a:extLst>
              <a:ext uri="{FF2B5EF4-FFF2-40B4-BE49-F238E27FC236}">
                <a16:creationId xmlns:a16="http://schemas.microsoft.com/office/drawing/2014/main" id="{2414CEA0-1B26-C1A0-1F0D-8718DC3C85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24"/>
          <a:stretch/>
        </p:blipFill>
        <p:spPr bwMode="auto">
          <a:xfrm>
            <a:off x="6085333" y="932723"/>
            <a:ext cx="4903724" cy="297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6">
            <a:extLst>
              <a:ext uri="{FF2B5EF4-FFF2-40B4-BE49-F238E27FC236}">
                <a16:creationId xmlns:a16="http://schemas.microsoft.com/office/drawing/2014/main" id="{68197E2F-AF26-5624-E329-F75840070D8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529"/>
          <a:stretch/>
        </p:blipFill>
        <p:spPr bwMode="auto">
          <a:xfrm>
            <a:off x="1391477" y="3361701"/>
            <a:ext cx="4639889" cy="2947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E8C7D354-3997-9EBD-4C18-F34619390C8C}"/>
              </a:ext>
            </a:extLst>
          </p:cNvPr>
          <p:cNvSpPr txBox="1"/>
          <p:nvPr/>
        </p:nvSpPr>
        <p:spPr>
          <a:xfrm>
            <a:off x="6288021" y="256118"/>
            <a:ext cx="2776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497897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53605687-8632-C8DC-B811-E02ED9826D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824" y="1071372"/>
            <a:ext cx="3954780" cy="3163824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3419DEF7-AC4B-F705-0065-418D8F4B95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0924" y="1672590"/>
            <a:ext cx="4391025" cy="3512820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33133358-48F8-68C7-C63A-8CC82B561D3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778" t="8195" r="6000" b="3473"/>
          <a:stretch>
            <a:fillRect/>
          </a:stretch>
        </p:blipFill>
        <p:spPr>
          <a:xfrm>
            <a:off x="7818950" y="3107055"/>
            <a:ext cx="4257226" cy="3371850"/>
          </a:xfrm>
          <a:prstGeom prst="rect">
            <a:avLst/>
          </a:prstGeom>
        </p:spPr>
      </p:pic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52B3A3EE-6593-2263-FA72-C70C87AF98F7}"/>
              </a:ext>
            </a:extLst>
          </p:cNvPr>
          <p:cNvSpPr txBox="1"/>
          <p:nvPr/>
        </p:nvSpPr>
        <p:spPr>
          <a:xfrm>
            <a:off x="1224689" y="179929"/>
            <a:ext cx="95765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>
                <a:solidFill>
                  <a:srgbClr val="41B649"/>
                </a:solidFill>
                <a:latin typeface="Century Gothic" panose="020B0502020202020204" pitchFamily="34" charset="0"/>
              </a:rPr>
              <a:t>Sistema per l’analisi dei consumi elettrici</a:t>
            </a:r>
          </a:p>
        </p:txBody>
      </p:sp>
      <p:cxnSp>
        <p:nvCxnSpPr>
          <p:cNvPr id="14" name="Connettore 1 5">
            <a:extLst>
              <a:ext uri="{FF2B5EF4-FFF2-40B4-BE49-F238E27FC236}">
                <a16:creationId xmlns:a16="http://schemas.microsoft.com/office/drawing/2014/main" id="{CF2AA486-7DAE-6AB2-2385-B4379EA6B619}"/>
              </a:ext>
            </a:extLst>
          </p:cNvPr>
          <p:cNvCxnSpPr/>
          <p:nvPr/>
        </p:nvCxnSpPr>
        <p:spPr>
          <a:xfrm>
            <a:off x="1295467" y="764704"/>
            <a:ext cx="9601067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89354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634" name="Immagine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6950" y="6272213"/>
            <a:ext cx="1943100" cy="58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Rettangolo arrotondato 24"/>
          <p:cNvSpPr/>
          <p:nvPr/>
        </p:nvSpPr>
        <p:spPr>
          <a:xfrm>
            <a:off x="2063750" y="4606925"/>
            <a:ext cx="8064500" cy="1614488"/>
          </a:xfrm>
          <a:prstGeom prst="roundRect">
            <a:avLst/>
          </a:prstGeom>
          <a:solidFill>
            <a:schemeClr val="bg1"/>
          </a:solidFill>
          <a:ln w="28575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" name="Rettangolo arrotondato 23"/>
          <p:cNvSpPr/>
          <p:nvPr/>
        </p:nvSpPr>
        <p:spPr>
          <a:xfrm>
            <a:off x="2060798" y="3019426"/>
            <a:ext cx="8064500" cy="1308100"/>
          </a:xfrm>
          <a:prstGeom prst="roundRect">
            <a:avLst/>
          </a:prstGeom>
          <a:solidFill>
            <a:schemeClr val="bg1"/>
          </a:solidFill>
          <a:ln w="28575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Rettangolo arrotondato 1"/>
          <p:cNvSpPr/>
          <p:nvPr/>
        </p:nvSpPr>
        <p:spPr>
          <a:xfrm>
            <a:off x="2105348" y="1437481"/>
            <a:ext cx="8064500" cy="1308100"/>
          </a:xfrm>
          <a:prstGeom prst="roundRect">
            <a:avLst/>
          </a:prstGeom>
          <a:solidFill>
            <a:schemeClr val="bg1"/>
          </a:solidFill>
          <a:ln w="28575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197638" name="Immagin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4117" y="3168651"/>
            <a:ext cx="1019175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7639" name="Rettangolo 2"/>
          <p:cNvSpPr>
            <a:spLocks noChangeArrowheads="1"/>
          </p:cNvSpPr>
          <p:nvPr/>
        </p:nvSpPr>
        <p:spPr bwMode="auto">
          <a:xfrm>
            <a:off x="3708400" y="3257978"/>
            <a:ext cx="619680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18" charset="2"/>
              <a:buChar char=""/>
              <a:defRPr sz="2600">
                <a:solidFill>
                  <a:schemeClr val="tx1"/>
                </a:solidFill>
                <a:latin typeface="Gill Sans MT" pitchFamily="34" charset="0"/>
                <a:ea typeface="MS PGothic" pitchFamily="34" charset="-128"/>
              </a:defRPr>
            </a:lvl1pPr>
            <a:lvl2pPr marL="742950" indent="-285750" eaLnBrk="0" hangingPunct="0">
              <a:spcBef>
                <a:spcPts val="500"/>
              </a:spcBef>
              <a:buClr>
                <a:schemeClr val="accent2"/>
              </a:buClr>
              <a:buSzPct val="76000"/>
              <a:buFont typeface="Wingdings 3" pitchFamily="18" charset="2"/>
              <a:buChar char=""/>
              <a:defRPr sz="2300">
                <a:solidFill>
                  <a:schemeClr val="tx2"/>
                </a:solidFill>
                <a:latin typeface="Gill Sans MT" pitchFamily="34" charset="0"/>
                <a:ea typeface="MS PGothic" pitchFamily="34" charset="-128"/>
              </a:defRPr>
            </a:lvl2pPr>
            <a:lvl3pPr marL="1143000" indent="-228600" eaLnBrk="0" hangingPunct="0">
              <a:spcBef>
                <a:spcPts val="500"/>
              </a:spcBef>
              <a:buClr>
                <a:srgbClr val="BCBCBC"/>
              </a:buClr>
              <a:buSzPct val="76000"/>
              <a:buFont typeface="Wingdings 3" pitchFamily="18" charset="2"/>
              <a:buChar char=""/>
              <a:defRPr sz="2000">
                <a:solidFill>
                  <a:schemeClr val="tx1"/>
                </a:solidFill>
                <a:latin typeface="Gill Sans MT" pitchFamily="34" charset="0"/>
                <a:ea typeface="MS PGothic" pitchFamily="34" charset="-128"/>
              </a:defRPr>
            </a:lvl3pPr>
            <a:lvl4pPr marL="1600200" indent="-228600" eaLnBrk="0" hangingPunct="0">
              <a:spcBef>
                <a:spcPts val="400"/>
              </a:spcBef>
              <a:buClr>
                <a:srgbClr val="8BA2B4"/>
              </a:buClr>
              <a:buSzPct val="70000"/>
              <a:buFont typeface="Wingdings" pitchFamily="2" charset="2"/>
              <a:buChar char=""/>
              <a:defRPr sz="2000">
                <a:solidFill>
                  <a:schemeClr val="tx1"/>
                </a:solidFill>
                <a:latin typeface="Gill Sans MT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ts val="300"/>
              </a:spcBef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b="1" dirty="0">
                <a:solidFill>
                  <a:srgbClr val="000066"/>
                </a:solidFill>
                <a:latin typeface="Calibri" pitchFamily="34" charset="0"/>
              </a:rPr>
              <a:t>La </a:t>
            </a:r>
            <a:r>
              <a:rPr lang="en-US" altLang="en-US" sz="2400" b="1" dirty="0" err="1">
                <a:solidFill>
                  <a:srgbClr val="000066"/>
                </a:solidFill>
                <a:latin typeface="Calibri" pitchFamily="34" charset="0"/>
              </a:rPr>
              <a:t>maniera</a:t>
            </a:r>
            <a:r>
              <a:rPr lang="en-US" altLang="en-US" sz="2400" b="1" dirty="0">
                <a:solidFill>
                  <a:srgbClr val="000066"/>
                </a:solidFill>
                <a:latin typeface="Calibri" pitchFamily="34" charset="0"/>
              </a:rPr>
              <a:t> </a:t>
            </a:r>
            <a:r>
              <a:rPr lang="en-US" altLang="en-US" sz="2400" b="1" dirty="0" err="1">
                <a:solidFill>
                  <a:srgbClr val="000066"/>
                </a:solidFill>
                <a:latin typeface="Calibri" pitchFamily="34" charset="0"/>
              </a:rPr>
              <a:t>più</a:t>
            </a:r>
            <a:r>
              <a:rPr lang="en-US" altLang="en-US" sz="2400" b="1" dirty="0">
                <a:solidFill>
                  <a:srgbClr val="000066"/>
                </a:solidFill>
                <a:latin typeface="Calibri" pitchFamily="34" charset="0"/>
              </a:rPr>
              <a:t> </a:t>
            </a:r>
            <a:r>
              <a:rPr lang="en-US" altLang="en-US" sz="2400" b="1" dirty="0" err="1">
                <a:solidFill>
                  <a:srgbClr val="000066"/>
                </a:solidFill>
                <a:latin typeface="Calibri" pitchFamily="34" charset="0"/>
              </a:rPr>
              <a:t>efficiente</a:t>
            </a:r>
            <a:r>
              <a:rPr lang="en-US" altLang="en-US" sz="2400" b="1" dirty="0">
                <a:solidFill>
                  <a:srgbClr val="000066"/>
                </a:solidFill>
                <a:latin typeface="Calibri" pitchFamily="34" charset="0"/>
              </a:rPr>
              <a:t> per </a:t>
            </a:r>
            <a:r>
              <a:rPr lang="en-US" altLang="en-US" sz="2400" b="1" dirty="0" err="1">
                <a:solidFill>
                  <a:srgbClr val="000066"/>
                </a:solidFill>
                <a:latin typeface="Calibri" pitchFamily="34" charset="0"/>
              </a:rPr>
              <a:t>ridurre</a:t>
            </a:r>
            <a:r>
              <a:rPr lang="en-US" altLang="en-US" sz="2400" b="1" dirty="0">
                <a:solidFill>
                  <a:srgbClr val="000066"/>
                </a:solidFill>
                <a:latin typeface="Calibri" pitchFamily="34" charset="0"/>
              </a:rPr>
              <a:t> </a:t>
            </a:r>
            <a:r>
              <a:rPr lang="en-US" altLang="en-US" sz="2400" b="1" dirty="0" err="1">
                <a:solidFill>
                  <a:srgbClr val="000066"/>
                </a:solidFill>
                <a:latin typeface="Calibri" pitchFamily="34" charset="0"/>
              </a:rPr>
              <a:t>i</a:t>
            </a:r>
            <a:r>
              <a:rPr lang="en-US" altLang="en-US" sz="2400" b="1" dirty="0">
                <a:solidFill>
                  <a:srgbClr val="000066"/>
                </a:solidFill>
                <a:latin typeface="Calibri" pitchFamily="34" charset="0"/>
              </a:rPr>
              <a:t> </a:t>
            </a:r>
            <a:r>
              <a:rPr lang="en-US" altLang="en-US" sz="2400" b="1" dirty="0" err="1">
                <a:solidFill>
                  <a:srgbClr val="000066"/>
                </a:solidFill>
                <a:latin typeface="Calibri" pitchFamily="34" charset="0"/>
              </a:rPr>
              <a:t>costi</a:t>
            </a:r>
            <a:r>
              <a:rPr lang="en-US" altLang="en-US" sz="2400" b="1" dirty="0">
                <a:solidFill>
                  <a:srgbClr val="000066"/>
                </a:solidFill>
                <a:latin typeface="Calibri" pitchFamily="34" charset="0"/>
              </a:rPr>
              <a:t> </a:t>
            </a:r>
            <a:r>
              <a:rPr lang="en-US" altLang="en-US" sz="2400" b="1" dirty="0" err="1">
                <a:solidFill>
                  <a:srgbClr val="000066"/>
                </a:solidFill>
                <a:latin typeface="Calibri" pitchFamily="34" charset="0"/>
              </a:rPr>
              <a:t>energetici</a:t>
            </a:r>
            <a:r>
              <a:rPr lang="en-US" altLang="en-US" sz="2400" b="1" dirty="0">
                <a:solidFill>
                  <a:srgbClr val="000066"/>
                </a:solidFill>
                <a:latin typeface="Calibri" pitchFamily="34" charset="0"/>
              </a:rPr>
              <a:t> è </a:t>
            </a:r>
            <a:r>
              <a:rPr lang="en-US" altLang="en-US" sz="2400" b="1" dirty="0" err="1">
                <a:solidFill>
                  <a:srgbClr val="000066"/>
                </a:solidFill>
                <a:latin typeface="Calibri" pitchFamily="34" charset="0"/>
              </a:rPr>
              <a:t>quella</a:t>
            </a:r>
            <a:r>
              <a:rPr lang="en-US" altLang="en-US" sz="2400" b="1" dirty="0">
                <a:solidFill>
                  <a:srgbClr val="000066"/>
                </a:solidFill>
                <a:latin typeface="Calibri" pitchFamily="34" charset="0"/>
              </a:rPr>
              <a:t> di </a:t>
            </a:r>
            <a:r>
              <a:rPr lang="en-US" altLang="en-US" sz="2400" b="1" dirty="0" err="1">
                <a:solidFill>
                  <a:srgbClr val="000066"/>
                </a:solidFill>
                <a:latin typeface="Calibri" pitchFamily="34" charset="0"/>
              </a:rPr>
              <a:t>ridurre</a:t>
            </a:r>
            <a:r>
              <a:rPr lang="en-US" altLang="en-US" sz="2400" b="1" dirty="0">
                <a:solidFill>
                  <a:srgbClr val="000066"/>
                </a:solidFill>
                <a:latin typeface="Calibri" pitchFamily="34" charset="0"/>
              </a:rPr>
              <a:t> </a:t>
            </a:r>
            <a:r>
              <a:rPr lang="en-US" altLang="en-US" sz="2400" b="1" dirty="0" err="1">
                <a:solidFill>
                  <a:srgbClr val="000066"/>
                </a:solidFill>
                <a:latin typeface="Calibri" pitchFamily="34" charset="0"/>
              </a:rPr>
              <a:t>i</a:t>
            </a:r>
            <a:r>
              <a:rPr lang="en-US" altLang="en-US" sz="2400" b="1" dirty="0">
                <a:solidFill>
                  <a:srgbClr val="000066"/>
                </a:solidFill>
                <a:latin typeface="Calibri" pitchFamily="34" charset="0"/>
              </a:rPr>
              <a:t> </a:t>
            </a:r>
            <a:r>
              <a:rPr lang="en-US" altLang="en-US" sz="2400" b="1" dirty="0" err="1">
                <a:solidFill>
                  <a:srgbClr val="000066"/>
                </a:solidFill>
                <a:latin typeface="Calibri" pitchFamily="34" charset="0"/>
              </a:rPr>
              <a:t>consumi</a:t>
            </a:r>
            <a:endParaRPr lang="en-US" altLang="en-US" sz="2400" b="1" dirty="0">
              <a:solidFill>
                <a:srgbClr val="000066"/>
              </a:solidFill>
              <a:latin typeface="Calibri" pitchFamily="34" charset="0"/>
            </a:endParaRPr>
          </a:p>
        </p:txBody>
      </p:sp>
      <p:cxnSp>
        <p:nvCxnSpPr>
          <p:cNvPr id="12" name="Connettore 1 11"/>
          <p:cNvCxnSpPr/>
          <p:nvPr/>
        </p:nvCxnSpPr>
        <p:spPr>
          <a:xfrm>
            <a:off x="1524001" y="6562725"/>
            <a:ext cx="7019925" cy="0"/>
          </a:xfrm>
          <a:prstGeom prst="line">
            <a:avLst/>
          </a:prstGeom>
          <a:ln>
            <a:solidFill>
              <a:srgbClr val="8FAAB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ttore 1 13"/>
          <p:cNvCxnSpPr/>
          <p:nvPr/>
        </p:nvCxnSpPr>
        <p:spPr>
          <a:xfrm>
            <a:off x="1680018" y="640050"/>
            <a:ext cx="8975725" cy="0"/>
          </a:xfrm>
          <a:prstGeom prst="line">
            <a:avLst/>
          </a:prstGeom>
          <a:ln w="19050">
            <a:solidFill>
              <a:srgbClr val="8FAAB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 Box 4"/>
          <p:cNvSpPr txBox="1">
            <a:spLocks noChangeArrowheads="1"/>
          </p:cNvSpPr>
          <p:nvPr/>
        </p:nvSpPr>
        <p:spPr bwMode="auto">
          <a:xfrm>
            <a:off x="1524001" y="55275"/>
            <a:ext cx="79217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t-IT"/>
            </a:defPPr>
            <a:lvl1pPr>
              <a:defRPr sz="3200">
                <a:solidFill>
                  <a:srgbClr val="41B649"/>
                </a:solidFill>
                <a:latin typeface="Century Gothic" panose="020B0502020202020204" pitchFamily="34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r>
              <a:rPr lang="en-US" dirty="0" err="1"/>
              <a:t>Abbattimento</a:t>
            </a:r>
            <a:r>
              <a:rPr lang="en-US" dirty="0"/>
              <a:t> </a:t>
            </a:r>
            <a:r>
              <a:rPr lang="en-US" dirty="0" err="1"/>
              <a:t>dei</a:t>
            </a:r>
            <a:r>
              <a:rPr lang="en-US" dirty="0"/>
              <a:t> </a:t>
            </a:r>
            <a:r>
              <a:rPr lang="en-US" dirty="0" err="1"/>
              <a:t>costi</a:t>
            </a:r>
            <a:r>
              <a:rPr lang="en-US" dirty="0"/>
              <a:t> </a:t>
            </a:r>
            <a:r>
              <a:rPr lang="en-US" dirty="0" err="1"/>
              <a:t>energetici</a:t>
            </a:r>
            <a:r>
              <a:rPr lang="en-US" dirty="0"/>
              <a:t> :</a:t>
            </a:r>
          </a:p>
        </p:txBody>
      </p:sp>
      <p:pic>
        <p:nvPicPr>
          <p:cNvPr id="197645" name="Immagin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5348" y="1646792"/>
            <a:ext cx="1636712" cy="85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7646" name="Rettangolo 2"/>
          <p:cNvSpPr>
            <a:spLocks noChangeArrowheads="1"/>
          </p:cNvSpPr>
          <p:nvPr/>
        </p:nvSpPr>
        <p:spPr bwMode="auto">
          <a:xfrm>
            <a:off x="3791744" y="1552922"/>
            <a:ext cx="6196807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18" charset="2"/>
              <a:buChar char=""/>
              <a:defRPr sz="2600">
                <a:solidFill>
                  <a:schemeClr val="tx1"/>
                </a:solidFill>
                <a:latin typeface="Gill Sans MT" pitchFamily="34" charset="0"/>
                <a:ea typeface="MS PGothic" pitchFamily="34" charset="-128"/>
              </a:defRPr>
            </a:lvl1pPr>
            <a:lvl2pPr marL="742950" indent="-285750" eaLnBrk="0" hangingPunct="0">
              <a:spcBef>
                <a:spcPts val="500"/>
              </a:spcBef>
              <a:buClr>
                <a:schemeClr val="accent2"/>
              </a:buClr>
              <a:buSzPct val="76000"/>
              <a:buFont typeface="Wingdings 3" pitchFamily="18" charset="2"/>
              <a:buChar char=""/>
              <a:defRPr sz="2300">
                <a:solidFill>
                  <a:schemeClr val="tx2"/>
                </a:solidFill>
                <a:latin typeface="Gill Sans MT" pitchFamily="34" charset="0"/>
                <a:ea typeface="MS PGothic" pitchFamily="34" charset="-128"/>
              </a:defRPr>
            </a:lvl2pPr>
            <a:lvl3pPr marL="1143000" indent="-228600" eaLnBrk="0" hangingPunct="0">
              <a:spcBef>
                <a:spcPts val="500"/>
              </a:spcBef>
              <a:buClr>
                <a:srgbClr val="BCBCBC"/>
              </a:buClr>
              <a:buSzPct val="76000"/>
              <a:buFont typeface="Wingdings 3" pitchFamily="18" charset="2"/>
              <a:buChar char=""/>
              <a:defRPr sz="2000">
                <a:solidFill>
                  <a:schemeClr val="tx1"/>
                </a:solidFill>
                <a:latin typeface="Gill Sans MT" pitchFamily="34" charset="0"/>
                <a:ea typeface="MS PGothic" pitchFamily="34" charset="-128"/>
              </a:defRPr>
            </a:lvl3pPr>
            <a:lvl4pPr marL="1600200" indent="-228600" eaLnBrk="0" hangingPunct="0">
              <a:spcBef>
                <a:spcPts val="400"/>
              </a:spcBef>
              <a:buClr>
                <a:srgbClr val="8BA2B4"/>
              </a:buClr>
              <a:buSzPct val="70000"/>
              <a:buFont typeface="Wingdings" pitchFamily="2" charset="2"/>
              <a:buChar char=""/>
              <a:defRPr sz="2000">
                <a:solidFill>
                  <a:schemeClr val="tx1"/>
                </a:solidFill>
                <a:latin typeface="Gill Sans MT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ts val="300"/>
              </a:spcBef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itchFamily="34" charset="0"/>
                <a:ea typeface="MS PGothic" pitchFamily="34" charset="-128"/>
              </a:defRPr>
            </a:lvl9pPr>
          </a:lstStyle>
          <a:p>
            <a:pPr marL="342900" indent="-342900" eaLnBrk="1" hangingPunct="1">
              <a:spcBef>
                <a:spcPct val="0"/>
              </a:spcBef>
              <a:buClrTx/>
              <a:buSzTx/>
            </a:pPr>
            <a:r>
              <a:rPr lang="it-IT" altLang="en-US" sz="1600" dirty="0">
                <a:solidFill>
                  <a:srgbClr val="002060"/>
                </a:solidFill>
                <a:latin typeface="Calibri" pitchFamily="34" charset="0"/>
              </a:rPr>
              <a:t>Utilizzo di energie alternative</a:t>
            </a:r>
          </a:p>
          <a:p>
            <a:pPr marL="342900" indent="-342900" eaLnBrk="1" hangingPunct="1">
              <a:spcBef>
                <a:spcPct val="0"/>
              </a:spcBef>
              <a:buClrTx/>
              <a:buSzTx/>
            </a:pPr>
            <a:r>
              <a:rPr lang="it-IT" altLang="en-US" sz="1600" dirty="0">
                <a:solidFill>
                  <a:srgbClr val="002060"/>
                </a:solidFill>
                <a:latin typeface="Calibri" pitchFamily="34" charset="0"/>
              </a:rPr>
              <a:t>Utilizzo di materie prime alternative</a:t>
            </a:r>
          </a:p>
          <a:p>
            <a:pPr marL="342900" indent="-342900" eaLnBrk="1" hangingPunct="1">
              <a:spcBef>
                <a:spcPct val="0"/>
              </a:spcBef>
              <a:buClrTx/>
              <a:buSzTx/>
            </a:pPr>
            <a:r>
              <a:rPr lang="it-IT" altLang="en-US" sz="1600" dirty="0">
                <a:solidFill>
                  <a:srgbClr val="002060"/>
                </a:solidFill>
                <a:latin typeface="Calibri" pitchFamily="34" charset="0"/>
              </a:rPr>
              <a:t>Ottimizzazione dei contratti di fornitura</a:t>
            </a:r>
          </a:p>
          <a:p>
            <a:pPr marL="342900" indent="-342900" eaLnBrk="1" hangingPunct="1">
              <a:spcBef>
                <a:spcPct val="0"/>
              </a:spcBef>
              <a:buClrTx/>
              <a:buSzTx/>
            </a:pPr>
            <a:r>
              <a:rPr lang="it-IT" altLang="en-US" sz="1600" dirty="0">
                <a:solidFill>
                  <a:srgbClr val="002060"/>
                </a:solidFill>
                <a:latin typeface="Calibri" pitchFamily="34" charset="0"/>
              </a:rPr>
              <a:t>………………………………………</a:t>
            </a:r>
            <a:endParaRPr lang="en-US" altLang="en-US" sz="1600" dirty="0">
              <a:solidFill>
                <a:srgbClr val="002060"/>
              </a:solidFill>
              <a:latin typeface="Calibri" pitchFamily="34" charset="0"/>
            </a:endParaRPr>
          </a:p>
        </p:txBody>
      </p:sp>
      <p:pic>
        <p:nvPicPr>
          <p:cNvPr id="197647" name="Immagin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7250" y="4852987"/>
            <a:ext cx="1525588" cy="112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7648" name="Rettangolo 2"/>
          <p:cNvSpPr>
            <a:spLocks noChangeArrowheads="1"/>
          </p:cNvSpPr>
          <p:nvPr/>
        </p:nvSpPr>
        <p:spPr bwMode="auto">
          <a:xfrm>
            <a:off x="3791744" y="4714876"/>
            <a:ext cx="6196806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ts val="600"/>
              </a:spcBef>
              <a:buClr>
                <a:schemeClr val="accent1"/>
              </a:buClr>
              <a:buSzPct val="76000"/>
              <a:buFont typeface="Wingdings 3" pitchFamily="18" charset="2"/>
              <a:buChar char=""/>
              <a:defRPr sz="2600">
                <a:solidFill>
                  <a:schemeClr val="tx1"/>
                </a:solidFill>
                <a:latin typeface="Gill Sans MT" pitchFamily="34" charset="0"/>
                <a:ea typeface="MS PGothic" pitchFamily="34" charset="-128"/>
              </a:defRPr>
            </a:lvl1pPr>
            <a:lvl2pPr marL="742950" indent="-285750" eaLnBrk="0" hangingPunct="0">
              <a:spcBef>
                <a:spcPts val="500"/>
              </a:spcBef>
              <a:buClr>
                <a:schemeClr val="accent2"/>
              </a:buClr>
              <a:buSzPct val="76000"/>
              <a:buFont typeface="Wingdings 3" pitchFamily="18" charset="2"/>
              <a:buChar char=""/>
              <a:defRPr sz="2300">
                <a:solidFill>
                  <a:schemeClr val="tx2"/>
                </a:solidFill>
                <a:latin typeface="Gill Sans MT" pitchFamily="34" charset="0"/>
                <a:ea typeface="MS PGothic" pitchFamily="34" charset="-128"/>
              </a:defRPr>
            </a:lvl2pPr>
            <a:lvl3pPr marL="1143000" indent="-228600" eaLnBrk="0" hangingPunct="0">
              <a:spcBef>
                <a:spcPts val="500"/>
              </a:spcBef>
              <a:buClr>
                <a:srgbClr val="BCBCBC"/>
              </a:buClr>
              <a:buSzPct val="76000"/>
              <a:buFont typeface="Wingdings 3" pitchFamily="18" charset="2"/>
              <a:buChar char=""/>
              <a:defRPr sz="2000">
                <a:solidFill>
                  <a:schemeClr val="tx1"/>
                </a:solidFill>
                <a:latin typeface="Gill Sans MT" pitchFamily="34" charset="0"/>
                <a:ea typeface="MS PGothic" pitchFamily="34" charset="-128"/>
              </a:defRPr>
            </a:lvl3pPr>
            <a:lvl4pPr marL="1600200" indent="-228600" eaLnBrk="0" hangingPunct="0">
              <a:spcBef>
                <a:spcPts val="400"/>
              </a:spcBef>
              <a:buClr>
                <a:srgbClr val="8BA2B4"/>
              </a:buClr>
              <a:buSzPct val="70000"/>
              <a:buFont typeface="Wingdings" pitchFamily="2" charset="2"/>
              <a:buChar char=""/>
              <a:defRPr sz="2000">
                <a:solidFill>
                  <a:schemeClr val="tx1"/>
                </a:solidFill>
                <a:latin typeface="Gill Sans MT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ts val="300"/>
              </a:spcBef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"/>
              <a:defRPr sz="1600">
                <a:solidFill>
                  <a:schemeClr val="tx1"/>
                </a:solidFill>
                <a:latin typeface="Gill Sans MT" pitchFamily="34" charset="0"/>
                <a:ea typeface="MS PGothic" pitchFamily="34" charset="-128"/>
              </a:defRPr>
            </a:lvl9pPr>
          </a:lstStyle>
          <a:p>
            <a:pPr eaLnBrk="1" hangingPunct="1">
              <a:lnSpc>
                <a:spcPts val="3400"/>
              </a:lnSpc>
              <a:spcBef>
                <a:spcPct val="0"/>
              </a:spcBef>
              <a:buClrTx/>
              <a:buSzTx/>
              <a:buNone/>
            </a:pPr>
            <a:r>
              <a:rPr lang="it-IT" altLang="en-US" sz="2400" dirty="0">
                <a:solidFill>
                  <a:srgbClr val="000066"/>
                </a:solidFill>
                <a:latin typeface="Calibri" pitchFamily="34" charset="0"/>
              </a:rPr>
              <a:t>Il risparmio di energia si riflette   automaticamente in un minore impatto sull’ambiente</a:t>
            </a:r>
            <a:endParaRPr lang="en-US" altLang="en-US" sz="2400" dirty="0">
              <a:solidFill>
                <a:srgbClr val="000066"/>
              </a:solidFill>
              <a:latin typeface="Calibri" pitchFamily="34" charset="0"/>
            </a:endParaRPr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4294967295"/>
          </p:nvPr>
        </p:nvSpPr>
        <p:spPr>
          <a:xfrm>
            <a:off x="1862262" y="6525345"/>
            <a:ext cx="1981200" cy="365125"/>
          </a:xfrm>
        </p:spPr>
        <p:txBody>
          <a:bodyPr/>
          <a:lstStyle/>
          <a:p>
            <a:pPr>
              <a:defRPr/>
            </a:pPr>
            <a:fld id="{71B75787-1593-4AB6-AB02-458CCBE7AD87}" type="slidenum">
              <a:rPr lang="it-IT" altLang="en-US" smtClean="0"/>
              <a:pPr>
                <a:defRPr/>
              </a:pPr>
              <a:t>6</a:t>
            </a:fld>
            <a:endParaRPr lang="it-IT" altLang="en-US"/>
          </a:p>
        </p:txBody>
      </p:sp>
    </p:spTree>
    <p:extLst>
      <p:ext uri="{BB962C8B-B14F-4D97-AF65-F5344CB8AC3E}">
        <p14:creationId xmlns:p14="http://schemas.microsoft.com/office/powerpoint/2010/main" val="3733495621"/>
      </p:ext>
    </p:extLst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sellaDiTesto 7"/>
          <p:cNvSpPr txBox="1">
            <a:spLocks noChangeArrowheads="1"/>
          </p:cNvSpPr>
          <p:nvPr/>
        </p:nvSpPr>
        <p:spPr bwMode="auto">
          <a:xfrm>
            <a:off x="643880" y="220467"/>
            <a:ext cx="11548120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rtlCol="0" anchor="ctr">
            <a:spAutoFit/>
          </a:bodyPr>
          <a:lstStyle>
            <a:lvl1pPr>
              <a:spcBef>
                <a:spcPct val="0"/>
              </a:spcBef>
              <a:spcAft>
                <a:spcPts val="600"/>
              </a:spcAft>
              <a:buNone/>
              <a:defRPr sz="3200">
                <a:solidFill>
                  <a:srgbClr val="00B050"/>
                </a:solidFill>
                <a:latin typeface="Calibri" pitchFamily="34" charset="0"/>
                <a:cs typeface="Arial" pitchFamily="34" charset="0"/>
              </a:defRPr>
            </a:lvl1pPr>
          </a:lstStyle>
          <a:p>
            <a:r>
              <a:rPr lang="it-IT" altLang="it-IT" dirty="0">
                <a:solidFill>
                  <a:srgbClr val="41B649"/>
                </a:solidFill>
                <a:latin typeface="Century Gothic" panose="020B0502020202020204" pitchFamily="34" charset="0"/>
                <a:cs typeface="+mn-cs"/>
              </a:rPr>
              <a:t>Partnership Enel X: WHRS </a:t>
            </a:r>
            <a:r>
              <a:rPr lang="it-IT" altLang="it-IT" sz="2667" dirty="0"/>
              <a:t>(Waste </a:t>
            </a:r>
            <a:r>
              <a:rPr lang="it-IT" altLang="it-IT" sz="2667" dirty="0" err="1"/>
              <a:t>Heat</a:t>
            </a:r>
            <a:r>
              <a:rPr lang="it-IT" altLang="it-IT" sz="2667" dirty="0"/>
              <a:t> Recovery System) </a:t>
            </a:r>
          </a:p>
        </p:txBody>
      </p:sp>
      <p:sp>
        <p:nvSpPr>
          <p:cNvPr id="2" name="Rettangolo 1"/>
          <p:cNvSpPr/>
          <p:nvPr/>
        </p:nvSpPr>
        <p:spPr>
          <a:xfrm>
            <a:off x="357947" y="1700808"/>
            <a:ext cx="6096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sz="2400" dirty="0"/>
              <a:t>Installazione di un impianto a Ciclo </a:t>
            </a:r>
            <a:r>
              <a:rPr lang="it-IT" sz="2400" dirty="0" err="1"/>
              <a:t>Rankine</a:t>
            </a:r>
            <a:r>
              <a:rPr lang="it-IT" sz="2400" dirty="0"/>
              <a:t> per la produzione di energia elettrica per autoconsumo attraverso il recupero del calore residuo proveniente dalla griglia di raffreddamento del clinker</a:t>
            </a:r>
          </a:p>
        </p:txBody>
      </p:sp>
      <p:sp>
        <p:nvSpPr>
          <p:cNvPr id="3" name="Rettangolo 2"/>
          <p:cNvSpPr/>
          <p:nvPr/>
        </p:nvSpPr>
        <p:spPr>
          <a:xfrm>
            <a:off x="5947010" y="3919822"/>
            <a:ext cx="624069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dirty="0"/>
              <a:t>Il sistema prevede di utilizzare  tale calore conferendolo a un sistema a turbina di tipo ORC (</a:t>
            </a:r>
            <a:r>
              <a:rPr lang="it-IT" sz="2400" dirty="0" err="1"/>
              <a:t>Organic</a:t>
            </a:r>
            <a:r>
              <a:rPr lang="it-IT" sz="2400" dirty="0"/>
              <a:t> Rankine </a:t>
            </a:r>
            <a:r>
              <a:rPr lang="it-IT" sz="2400" dirty="0" err="1"/>
              <a:t>Cycle</a:t>
            </a:r>
            <a:r>
              <a:rPr lang="it-IT" sz="2400" dirty="0"/>
              <a:t>) con il quale si potranno produrre da 2 a 3 MW elettrici, </a:t>
            </a:r>
            <a:r>
              <a:rPr lang="it-IT" sz="2400" b="1" dirty="0"/>
              <a:t>con circa 6.000 t/a di CO2 risparmiata </a:t>
            </a:r>
            <a:r>
              <a:rPr lang="it-IT" sz="2400" dirty="0"/>
              <a:t>(</a:t>
            </a:r>
            <a:r>
              <a:rPr lang="it-IT" sz="2400" dirty="0" err="1"/>
              <a:t>scop</a:t>
            </a:r>
            <a:r>
              <a:rPr lang="it-IT" sz="2400" dirty="0"/>
              <a:t> 2)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36" y="4197086"/>
            <a:ext cx="5449832" cy="13844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1827" y="1468556"/>
            <a:ext cx="4631060" cy="2434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4" name="Connettore 1 5">
            <a:extLst>
              <a:ext uri="{FF2B5EF4-FFF2-40B4-BE49-F238E27FC236}">
                <a16:creationId xmlns:a16="http://schemas.microsoft.com/office/drawing/2014/main" id="{46D53D70-9E86-9AA6-50AA-4AC8CF6DF1CD}"/>
              </a:ext>
            </a:extLst>
          </p:cNvPr>
          <p:cNvCxnSpPr>
            <a:cxnSpLocks/>
          </p:cNvCxnSpPr>
          <p:nvPr/>
        </p:nvCxnSpPr>
        <p:spPr>
          <a:xfrm>
            <a:off x="838267" y="918126"/>
            <a:ext cx="10006517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25036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1B7E1CE-A4F3-DB63-DE62-E98E24154F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9019" y="918128"/>
            <a:ext cx="5567824" cy="520057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endParaRPr lang="it-IT" sz="2400" b="1" dirty="0">
              <a:solidFill>
                <a:schemeClr val="tx1"/>
              </a:solidFill>
              <a:latin typeface="+mn-lt"/>
            </a:endParaRPr>
          </a:p>
          <a:p>
            <a:pPr marL="0" indent="0" algn="ctr">
              <a:buNone/>
            </a:pPr>
            <a:r>
              <a:rPr lang="it-IT" sz="2400" b="1" dirty="0">
                <a:solidFill>
                  <a:schemeClr val="tx1"/>
                </a:solidFill>
                <a:latin typeface="+mn-lt"/>
              </a:rPr>
              <a:t>FUNZIONANTI</a:t>
            </a:r>
          </a:p>
          <a:p>
            <a:pPr marL="0" indent="0" algn="ctr">
              <a:buNone/>
            </a:pPr>
            <a:r>
              <a:rPr lang="it-IT" sz="2400" dirty="0">
                <a:solidFill>
                  <a:schemeClr val="tx1"/>
                </a:solidFill>
                <a:latin typeface="+mn-lt"/>
              </a:rPr>
              <a:t>Coperture Ghigiano  circa 1 MWp</a:t>
            </a:r>
          </a:p>
          <a:p>
            <a:pPr marL="0" indent="0" algn="ctr">
              <a:buNone/>
            </a:pPr>
            <a:r>
              <a:rPr lang="it-IT" sz="2400" dirty="0">
                <a:solidFill>
                  <a:schemeClr val="tx1"/>
                </a:solidFill>
                <a:latin typeface="+mn-lt"/>
              </a:rPr>
              <a:t>Coperture Caravate  circa 1 MWp</a:t>
            </a:r>
          </a:p>
          <a:p>
            <a:pPr marL="0" indent="0" algn="ctr">
              <a:buNone/>
            </a:pPr>
            <a:r>
              <a:rPr lang="it-IT" sz="2400" dirty="0">
                <a:solidFill>
                  <a:schemeClr val="tx1"/>
                </a:solidFill>
                <a:latin typeface="+mn-lt"/>
              </a:rPr>
              <a:t>Palenque circa 1,5 MWp</a:t>
            </a:r>
          </a:p>
          <a:p>
            <a:pPr marL="0" indent="0" algn="ctr">
              <a:buNone/>
            </a:pPr>
            <a:endParaRPr lang="it-IT" sz="2400" b="1" dirty="0">
              <a:solidFill>
                <a:schemeClr val="tx1"/>
              </a:solidFill>
              <a:latin typeface="+mn-lt"/>
            </a:endParaRPr>
          </a:p>
          <a:p>
            <a:pPr marL="0" indent="0" algn="ctr">
              <a:buNone/>
            </a:pPr>
            <a:r>
              <a:rPr lang="it-IT" sz="2400" b="1" dirty="0">
                <a:solidFill>
                  <a:schemeClr val="tx1"/>
                </a:solidFill>
                <a:latin typeface="+mn-lt"/>
              </a:rPr>
              <a:t>IN CORSO DI REALIZZAZIONE</a:t>
            </a:r>
          </a:p>
          <a:p>
            <a:pPr marL="0" indent="0" algn="ctr">
              <a:buNone/>
            </a:pPr>
            <a:r>
              <a:rPr lang="it-IT" sz="2400" dirty="0">
                <a:solidFill>
                  <a:schemeClr val="tx1"/>
                </a:solidFill>
                <a:latin typeface="+mn-lt"/>
              </a:rPr>
              <a:t>Ghigiano  7,2 MWp</a:t>
            </a:r>
          </a:p>
          <a:p>
            <a:pPr marL="0" indent="0" algn="ctr">
              <a:buNone/>
            </a:pPr>
            <a:r>
              <a:rPr lang="it-IT" sz="2400" dirty="0">
                <a:solidFill>
                  <a:schemeClr val="tx1"/>
                </a:solidFill>
                <a:latin typeface="+mn-lt"/>
              </a:rPr>
              <a:t>Ragusa      5,4 MWp</a:t>
            </a:r>
          </a:p>
          <a:p>
            <a:pPr marL="0" indent="0" algn="ctr">
              <a:buNone/>
            </a:pPr>
            <a:r>
              <a:rPr lang="it-IT" sz="2400" dirty="0">
                <a:solidFill>
                  <a:schemeClr val="tx1"/>
                </a:solidFill>
                <a:latin typeface="+mn-lt"/>
              </a:rPr>
              <a:t>Pozzallo    7,8 MWp</a:t>
            </a:r>
          </a:p>
          <a:p>
            <a:pPr marL="0" indent="0" algn="ctr">
              <a:buNone/>
            </a:pPr>
            <a:r>
              <a:rPr lang="it-IT" sz="2400" dirty="0">
                <a:solidFill>
                  <a:schemeClr val="tx1"/>
                </a:solidFill>
                <a:latin typeface="+mn-lt"/>
              </a:rPr>
              <a:t>Spoleto     7,2 MWp</a:t>
            </a:r>
          </a:p>
          <a:p>
            <a:pPr marL="0" indent="0" algn="ctr">
              <a:buNone/>
            </a:pPr>
            <a:r>
              <a:rPr lang="it-IT" sz="2400" dirty="0">
                <a:solidFill>
                  <a:schemeClr val="tx1"/>
                </a:solidFill>
                <a:latin typeface="+mn-lt"/>
              </a:rPr>
              <a:t>Palenque 14,5 MWp</a:t>
            </a:r>
          </a:p>
          <a:p>
            <a:pPr marL="0" indent="0" algn="ctr">
              <a:buNone/>
            </a:pPr>
            <a:endParaRPr lang="it-IT" sz="2400" dirty="0">
              <a:solidFill>
                <a:schemeClr val="tx1"/>
              </a:solidFill>
              <a:latin typeface="+mn-lt"/>
            </a:endParaRPr>
          </a:p>
          <a:p>
            <a:pPr marL="0" indent="0" algn="ctr">
              <a:buNone/>
            </a:pPr>
            <a:endParaRPr lang="it-IT" sz="2400" dirty="0">
              <a:solidFill>
                <a:schemeClr val="tx1"/>
              </a:solidFill>
              <a:latin typeface="+mn-lt"/>
            </a:endParaRPr>
          </a:p>
          <a:p>
            <a:pPr algn="ctr"/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DA779502-0515-7B07-7D39-5F10A4A285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Milano, Aprile 2026 – Sfidiamo il futuro</a:t>
            </a:r>
            <a:endParaRPr lang="en-US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FA4044FE-AF0D-CE0B-E0BA-DDBB05B133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2FFC630A-92D7-D09D-0881-042974EE2B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8775" y="1315380"/>
            <a:ext cx="5946842" cy="3964561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C60CD40A-A750-2BAC-F189-6620315735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3880" y="220468"/>
            <a:ext cx="11548120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rtlCol="0" anchor="ctr">
            <a:spAutoFit/>
          </a:bodyPr>
          <a:lstStyle>
            <a:lvl1pPr>
              <a:spcBef>
                <a:spcPct val="0"/>
              </a:spcBef>
              <a:spcAft>
                <a:spcPts val="600"/>
              </a:spcAft>
              <a:buNone/>
              <a:defRPr sz="3200">
                <a:solidFill>
                  <a:srgbClr val="00B050"/>
                </a:solidFill>
                <a:latin typeface="Calibri" pitchFamily="34" charset="0"/>
                <a:cs typeface="Arial" pitchFamily="34" charset="0"/>
              </a:defRPr>
            </a:lvl1pPr>
          </a:lstStyle>
          <a:p>
            <a:r>
              <a:rPr lang="it-IT" altLang="it-IT" dirty="0">
                <a:solidFill>
                  <a:srgbClr val="41B649"/>
                </a:solidFill>
                <a:latin typeface="Century Gothic" panose="020B0502020202020204" pitchFamily="34" charset="0"/>
                <a:cs typeface="+mn-cs"/>
              </a:rPr>
              <a:t>Impianti fotovoltaici</a:t>
            </a:r>
          </a:p>
        </p:txBody>
      </p:sp>
      <p:cxnSp>
        <p:nvCxnSpPr>
          <p:cNvPr id="2" name="Connettore 1 5">
            <a:extLst>
              <a:ext uri="{FF2B5EF4-FFF2-40B4-BE49-F238E27FC236}">
                <a16:creationId xmlns:a16="http://schemas.microsoft.com/office/drawing/2014/main" id="{4E4D303A-2009-D98E-8884-360EBB29787A}"/>
              </a:ext>
            </a:extLst>
          </p:cNvPr>
          <p:cNvCxnSpPr/>
          <p:nvPr/>
        </p:nvCxnSpPr>
        <p:spPr>
          <a:xfrm>
            <a:off x="819979" y="847000"/>
            <a:ext cx="9601067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17259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4106D34A-66E4-8E7B-4A20-3D475DE3E5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9</a:t>
            </a:fld>
            <a:endParaRPr lang="en-US" dirty="0"/>
          </a:p>
        </p:txBody>
      </p:sp>
      <p:cxnSp>
        <p:nvCxnSpPr>
          <p:cNvPr id="6" name="Connettore 1 5">
            <a:extLst>
              <a:ext uri="{FF2B5EF4-FFF2-40B4-BE49-F238E27FC236}">
                <a16:creationId xmlns:a16="http://schemas.microsoft.com/office/drawing/2014/main" id="{65684FEE-8D5B-BD6E-1C19-40573927268C}"/>
              </a:ext>
            </a:extLst>
          </p:cNvPr>
          <p:cNvCxnSpPr/>
          <p:nvPr/>
        </p:nvCxnSpPr>
        <p:spPr>
          <a:xfrm>
            <a:off x="1130875" y="1048168"/>
            <a:ext cx="9601067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D6CAAFEE-3FA4-2B55-E72F-D33A19A29099}"/>
              </a:ext>
            </a:extLst>
          </p:cNvPr>
          <p:cNvSpPr txBox="1"/>
          <p:nvPr/>
        </p:nvSpPr>
        <p:spPr>
          <a:xfrm>
            <a:off x="1045619" y="348222"/>
            <a:ext cx="95765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>
                <a:solidFill>
                  <a:srgbClr val="41B649"/>
                </a:solidFill>
                <a:latin typeface="Century Gothic" panose="020B0502020202020204" pitchFamily="34" charset="0"/>
              </a:rPr>
              <a:t>Sistemi Intelligenti per la gestione del processo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FB07913A-6B82-D502-AE6F-CF79F5D8042A}"/>
              </a:ext>
            </a:extLst>
          </p:cNvPr>
          <p:cNvSpPr txBox="1"/>
          <p:nvPr/>
        </p:nvSpPr>
        <p:spPr>
          <a:xfrm>
            <a:off x="1202549" y="2180861"/>
            <a:ext cx="432048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>
                <a:solidFill>
                  <a:srgbClr val="0070C0"/>
                </a:solidFill>
                <a:latin typeface="Century Gothic" panose="020B0502020202020204" pitchFamily="34" charset="0"/>
              </a:rPr>
              <a:t>Gestione degli impianti di cottura: </a:t>
            </a:r>
          </a:p>
          <a:p>
            <a:r>
              <a:rPr lang="it-IT" sz="3200" dirty="0">
                <a:solidFill>
                  <a:srgbClr val="0070C0"/>
                </a:solidFill>
                <a:latin typeface="Century Gothic" panose="020B0502020202020204" pitchFamily="34" charset="0"/>
              </a:rPr>
              <a:t>Utilizzo di tecniche di intelligenza artificiale</a:t>
            </a:r>
          </a:p>
        </p:txBody>
      </p:sp>
      <p:pic>
        <p:nvPicPr>
          <p:cNvPr id="9" name="Picture 3">
            <a:extLst>
              <a:ext uri="{FF2B5EF4-FFF2-40B4-BE49-F238E27FC236}">
                <a16:creationId xmlns:a16="http://schemas.microsoft.com/office/drawing/2014/main" id="{E9B3B640-0DA6-2B44-1BDF-EAE1A47ED8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1958" y="1316764"/>
            <a:ext cx="5527015" cy="42244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43450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Emilia-Romagna a biogas, una regione circolare - La Nuova Ecologia">
            <a:extLst>
              <a:ext uri="{FF2B5EF4-FFF2-40B4-BE49-F238E27FC236}">
                <a16:creationId xmlns:a16="http://schemas.microsoft.com/office/drawing/2014/main" id="{85A94E3A-8A23-3DCE-2E17-E44515DB33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3659" y="1639062"/>
            <a:ext cx="5581650" cy="4000500"/>
          </a:xfrm>
          <a:prstGeom prst="rect">
            <a:avLst/>
          </a:prstGeom>
        </p:spPr>
      </p:pic>
      <p:sp>
        <p:nvSpPr>
          <p:cNvPr id="6" name="Titolo 5">
            <a:extLst>
              <a:ext uri="{FF2B5EF4-FFF2-40B4-BE49-F238E27FC236}">
                <a16:creationId xmlns:a16="http://schemas.microsoft.com/office/drawing/2014/main" id="{8FEBD699-DEAE-AEDC-9921-58FAACBF98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4261" y="293561"/>
            <a:ext cx="10515600" cy="748856"/>
          </a:xfrm>
        </p:spPr>
        <p:txBody>
          <a:bodyPr>
            <a:normAutofit/>
          </a:bodyPr>
          <a:lstStyle/>
          <a:p>
            <a:pPr algn="ctr"/>
            <a:r>
              <a:rPr lang="it-IT" sz="3200" dirty="0">
                <a:solidFill>
                  <a:srgbClr val="41B649"/>
                </a:solidFill>
                <a:latin typeface="Century Gothic" panose="020B0502020202020204" pitchFamily="34" charset="0"/>
                <a:ea typeface="+mn-ea"/>
                <a:cs typeface="+mn-cs"/>
              </a:rPr>
              <a:t>Impianto a biomasse per produzione di biogas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4B906C63-12B1-DC3E-4B30-A0E891851F61}"/>
              </a:ext>
            </a:extLst>
          </p:cNvPr>
          <p:cNvSpPr txBox="1"/>
          <p:nvPr/>
        </p:nvSpPr>
        <p:spPr>
          <a:xfrm>
            <a:off x="667512" y="1947672"/>
            <a:ext cx="444398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/>
              <a:t>Progetto su azienda agraria di Poggiovalle che prevedeva l’installazione di un impianto per la produzione di energia elettrica (1MW)</a:t>
            </a:r>
          </a:p>
          <a:p>
            <a:endParaRPr lang="it-IT" sz="2400" dirty="0"/>
          </a:p>
          <a:p>
            <a:r>
              <a:rPr lang="it-IT" sz="2400" dirty="0"/>
              <a:t>Stoppato per interruzione della produzione di latte e dismissione della stalla</a:t>
            </a:r>
          </a:p>
        </p:txBody>
      </p:sp>
      <p:cxnSp>
        <p:nvCxnSpPr>
          <p:cNvPr id="2" name="Connettore 1 5">
            <a:extLst>
              <a:ext uri="{FF2B5EF4-FFF2-40B4-BE49-F238E27FC236}">
                <a16:creationId xmlns:a16="http://schemas.microsoft.com/office/drawing/2014/main" id="{81AC3DD8-34E8-20D8-DD4B-EE320CE4F8BD}"/>
              </a:ext>
            </a:extLst>
          </p:cNvPr>
          <p:cNvCxnSpPr/>
          <p:nvPr/>
        </p:nvCxnSpPr>
        <p:spPr>
          <a:xfrm>
            <a:off x="1295466" y="886016"/>
            <a:ext cx="9601067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00061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BE20812-BC6B-7CCD-0FEB-BEBD6AFEA7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76" y="2020824"/>
            <a:ext cx="4379976" cy="4159569"/>
          </a:xfrm>
        </p:spPr>
        <p:txBody>
          <a:bodyPr>
            <a:noAutofit/>
          </a:bodyPr>
          <a:lstStyle/>
          <a:p>
            <a:r>
              <a:rPr lang="it-IT" sz="2400" dirty="0"/>
              <a:t>Per sostituire tutto il combustibile utilizzato sarebbero necessarie circa 34 ton/ora di cippato.</a:t>
            </a:r>
            <a:br>
              <a:rPr lang="it-IT" sz="2400" dirty="0"/>
            </a:br>
            <a:br>
              <a:rPr lang="it-IT" sz="2400" dirty="0"/>
            </a:br>
            <a:r>
              <a:rPr lang="it-IT" sz="2400" dirty="0"/>
              <a:t>Anche una sostituzione del 10% richiederebbe una quantità di cippato di 3,4 t/h, quantità difficile da reperire.</a:t>
            </a:r>
            <a:br>
              <a:rPr lang="it-IT" sz="2400" dirty="0"/>
            </a:br>
            <a:endParaRPr lang="it-IT" sz="2400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ADE2276C-7A6E-EFD7-DD20-E885602650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6569" y="2020824"/>
            <a:ext cx="6434847" cy="4289898"/>
          </a:xfrm>
          <a:prstGeom prst="rect">
            <a:avLst/>
          </a:prstGeom>
        </p:spPr>
      </p:pic>
      <p:sp>
        <p:nvSpPr>
          <p:cNvPr id="7" name="Titolo 5">
            <a:extLst>
              <a:ext uri="{FF2B5EF4-FFF2-40B4-BE49-F238E27FC236}">
                <a16:creationId xmlns:a16="http://schemas.microsoft.com/office/drawing/2014/main" id="{48C6FF21-CA6B-56BA-95AF-E837C66C7397}"/>
              </a:ext>
            </a:extLst>
          </p:cNvPr>
          <p:cNvSpPr txBox="1">
            <a:spLocks/>
          </p:cNvSpPr>
          <p:nvPr/>
        </p:nvSpPr>
        <p:spPr>
          <a:xfrm>
            <a:off x="403670" y="435293"/>
            <a:ext cx="8940164" cy="7488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sz="3200" dirty="0">
                <a:solidFill>
                  <a:srgbClr val="41B649"/>
                </a:solidFill>
                <a:latin typeface="Century Gothic" panose="020B0502020202020204" pitchFamily="34" charset="0"/>
                <a:ea typeface="+mn-ea"/>
                <a:cs typeface="+mn-cs"/>
              </a:rPr>
              <a:t>Valutazioni utilizzo cippato in cementeria</a:t>
            </a:r>
          </a:p>
        </p:txBody>
      </p:sp>
      <p:cxnSp>
        <p:nvCxnSpPr>
          <p:cNvPr id="8" name="Connettore 1 5">
            <a:extLst>
              <a:ext uri="{FF2B5EF4-FFF2-40B4-BE49-F238E27FC236}">
                <a16:creationId xmlns:a16="http://schemas.microsoft.com/office/drawing/2014/main" id="{6CD2B97F-12E9-1B1A-344A-5AD803A9DBE7}"/>
              </a:ext>
            </a:extLst>
          </p:cNvPr>
          <p:cNvCxnSpPr/>
          <p:nvPr/>
        </p:nvCxnSpPr>
        <p:spPr>
          <a:xfrm>
            <a:off x="856035" y="1096328"/>
            <a:ext cx="9601067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82276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41227D-D248-F2BA-37B7-BBCDF959EB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>
            <a:extLst>
              <a:ext uri="{FF2B5EF4-FFF2-40B4-BE49-F238E27FC236}">
                <a16:creationId xmlns:a16="http://schemas.microsoft.com/office/drawing/2014/main" id="{DB38F40B-A654-F419-08E7-566B2C2ABA9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DE30B1AC-1BF6-8B9D-DEEB-2A172EF993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2920" y="1122363"/>
            <a:ext cx="11320272" cy="2387600"/>
          </a:xfrm>
        </p:spPr>
        <p:txBody>
          <a:bodyPr>
            <a:normAutofit/>
          </a:bodyPr>
          <a:lstStyle/>
          <a:p>
            <a:r>
              <a:rPr lang="it-IT" sz="5300" b="1" i="1" dirty="0">
                <a:solidFill>
                  <a:srgbClr val="0070C0"/>
                </a:solidFill>
              </a:rPr>
              <a:t>Gestione dell’energia</a:t>
            </a:r>
            <a:br>
              <a:rPr lang="it-IT" b="1" i="1" dirty="0">
                <a:solidFill>
                  <a:srgbClr val="0070C0"/>
                </a:solidFill>
              </a:rPr>
            </a:br>
            <a:r>
              <a:rPr lang="it-IT" sz="2700" b="1" i="1" dirty="0">
                <a:solidFill>
                  <a:srgbClr val="0070C0"/>
                </a:solidFill>
              </a:rPr>
              <a:t> </a:t>
            </a:r>
            <a:br>
              <a:rPr lang="it-IT" b="1" i="1" dirty="0">
                <a:solidFill>
                  <a:srgbClr val="0070C0"/>
                </a:solidFill>
              </a:rPr>
            </a:br>
            <a:r>
              <a:rPr lang="it-IT" sz="4400" b="1" i="1" dirty="0">
                <a:solidFill>
                  <a:srgbClr val="0070C0"/>
                </a:solidFill>
              </a:rPr>
              <a:t>in un impianto industriale del territorio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A9B62AC6-928C-413E-7259-02F0255345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05946" y="6107588"/>
            <a:ext cx="4286054" cy="594869"/>
          </a:xfrm>
        </p:spPr>
        <p:txBody>
          <a:bodyPr/>
          <a:lstStyle/>
          <a:p>
            <a:r>
              <a:rPr lang="it-IT" dirty="0"/>
              <a:t>Ing. Pier Federico Baldinucci</a:t>
            </a:r>
          </a:p>
        </p:txBody>
      </p:sp>
    </p:spTree>
    <p:extLst>
      <p:ext uri="{BB962C8B-B14F-4D97-AF65-F5344CB8AC3E}">
        <p14:creationId xmlns:p14="http://schemas.microsoft.com/office/powerpoint/2010/main" val="80591341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</TotalTime>
  <Words>447</Words>
  <Application>Microsoft Office PowerPoint</Application>
  <PresentationFormat>Widescreen</PresentationFormat>
  <Paragraphs>75</Paragraphs>
  <Slides>12</Slides>
  <Notes>3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12</vt:i4>
      </vt:variant>
    </vt:vector>
  </HeadingPairs>
  <TitlesOfParts>
    <vt:vector size="18" baseType="lpstr">
      <vt:lpstr>Aptos</vt:lpstr>
      <vt:lpstr>Aptos Display</vt:lpstr>
      <vt:lpstr>Arial</vt:lpstr>
      <vt:lpstr>Calibri</vt:lpstr>
      <vt:lpstr>Century Gothic</vt:lpstr>
      <vt:lpstr>Tema di Office</vt:lpstr>
      <vt:lpstr>Gestione dell’energia   in un impianto industriale del territorio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Impianto a biomasse per produzione di biogas</vt:lpstr>
      <vt:lpstr>Per sostituire tutto il combustibile utilizzato sarebbero necessarie circa 34 ton/ora di cippato.  Anche una sostituzione del 10% richiederebbe una quantità di cippato di 3,4 t/h, quantità difficile da reperire. </vt:lpstr>
      <vt:lpstr>Gestione dell’energia   in un impianto industriale del territorio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Baldinucci Pier Federico, SEDE CENTRALE - GUBBIO, Colacem S.p.A.</dc:creator>
  <cp:lastModifiedBy>The Guest</cp:lastModifiedBy>
  <cp:revision>15</cp:revision>
  <dcterms:created xsi:type="dcterms:W3CDTF">2026-08-28T14:33:01Z</dcterms:created>
  <dcterms:modified xsi:type="dcterms:W3CDTF">2026-09-25T15:17:55Z</dcterms:modified>
</cp:coreProperties>
</file>