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heic" ContentType="image/jpeg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80" r:id="rId2"/>
    <p:sldId id="1138" r:id="rId3"/>
    <p:sldId id="1151" r:id="rId4"/>
    <p:sldId id="1164" r:id="rId5"/>
    <p:sldId id="1165" r:id="rId6"/>
    <p:sldId id="1166" r:id="rId7"/>
    <p:sldId id="342" r:id="rId8"/>
    <p:sldId id="343" r:id="rId9"/>
    <p:sldId id="345" r:id="rId10"/>
    <p:sldId id="344" r:id="rId11"/>
    <p:sldId id="348" r:id="rId12"/>
    <p:sldId id="350" r:id="rId13"/>
    <p:sldId id="1169" r:id="rId14"/>
    <p:sldId id="1154" r:id="rId15"/>
    <p:sldId id="1074" r:id="rId16"/>
    <p:sldId id="357" r:id="rId17"/>
    <p:sldId id="1061" r:id="rId18"/>
    <p:sldId id="367" r:id="rId19"/>
    <p:sldId id="958" r:id="rId20"/>
    <p:sldId id="272" r:id="rId21"/>
    <p:sldId id="960" r:id="rId22"/>
    <p:sldId id="961" r:id="rId23"/>
    <p:sldId id="1068" r:id="rId24"/>
    <p:sldId id="1069" r:id="rId25"/>
    <p:sldId id="1070" r:id="rId26"/>
    <p:sldId id="336" r:id="rId27"/>
    <p:sldId id="322" r:id="rId28"/>
    <p:sldId id="1167" r:id="rId29"/>
    <p:sldId id="1168" r:id="rId30"/>
    <p:sldId id="1170" r:id="rId31"/>
    <p:sldId id="366" r:id="rId32"/>
    <p:sldId id="968" r:id="rId33"/>
    <p:sldId id="1171" r:id="rId34"/>
    <p:sldId id="942" r:id="rId35"/>
    <p:sldId id="944" r:id="rId36"/>
    <p:sldId id="1059" r:id="rId37"/>
    <p:sldId id="1172" r:id="rId38"/>
    <p:sldId id="1175" r:id="rId39"/>
    <p:sldId id="337" r:id="rId40"/>
    <p:sldId id="362" r:id="rId41"/>
    <p:sldId id="1176" r:id="rId42"/>
    <p:sldId id="956" r:id="rId43"/>
    <p:sldId id="969" r:id="rId44"/>
    <p:sldId id="364" r:id="rId45"/>
    <p:sldId id="365" r:id="rId46"/>
    <p:sldId id="1177" r:id="rId47"/>
    <p:sldId id="1173" r:id="rId48"/>
    <p:sldId id="1174" r:id="rId49"/>
    <p:sldId id="1178" r:id="rId50"/>
    <p:sldId id="1145" r:id="rId5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FFFF"/>
    <a:srgbClr val="FF9933"/>
    <a:srgbClr val="CCFF99"/>
    <a:srgbClr val="FF99CC"/>
    <a:srgbClr val="FFFF00"/>
    <a:srgbClr val="CCFFFF"/>
    <a:srgbClr val="0033CC"/>
    <a:srgbClr val="CC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0929"/>
  </p:normalViewPr>
  <p:slideViewPr>
    <p:cSldViewPr>
      <p:cViewPr varScale="1">
        <p:scale>
          <a:sx n="110" d="100"/>
          <a:sy n="110" d="100"/>
        </p:scale>
        <p:origin x="142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77C98-7563-4B7D-A6F4-DB0E2801A119}" type="datetimeFigureOut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E13CD-DA4A-4D98-8E10-EDD8B30D244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820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72319A-E7D8-49F2-8859-805EFF8A9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1957572-5CAA-4080-8AD4-CB8C323F5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A04C82-1A0E-4403-8763-BA9E79D7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DC4B04-F70D-4FAF-9884-254498467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AD15D1-9685-4705-A776-82D5FDA4D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573DB-30A1-4BD3-A999-D0F237A59BC9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113858980"/>
      </p:ext>
    </p:extLst>
  </p:cSld>
  <p:clrMapOvr>
    <a:masterClrMapping/>
  </p:clrMapOvr>
  <p:transition>
    <p:cover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1A67FA-EFFA-4236-8F92-C2724946F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D66721-D572-42D0-9CD2-2CB804E61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1F8245-C5D9-46F0-9167-2585F5156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B736E06-8340-4E41-BAF2-57E091997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1F8B35-E071-4CFF-95E6-D74C9FD1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F6EC0-5966-4FD1-AF7E-95204907A4E2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67251637"/>
      </p:ext>
    </p:extLst>
  </p:cSld>
  <p:clrMapOvr>
    <a:masterClrMapping/>
  </p:clrMapOvr>
  <p:transition>
    <p:cover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184DB2-2A6D-4FAF-A48B-5BC69AA03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C8F862-243B-4C71-8AAF-874102824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5C263F-FA73-485C-9921-6CC6872E4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33EDDE-4BBA-455A-BCB2-62E7A7D9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4202F4-D230-406A-BFA0-3D78F0EB2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1EE26-A99A-45E1-9467-80129C441A11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570145660"/>
      </p:ext>
    </p:extLst>
  </p:cSld>
  <p:clrMapOvr>
    <a:masterClrMapping/>
  </p:clrMapOvr>
  <p:transition>
    <p:cover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47912F-E8D3-4E02-9CB5-AE6F45D9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03E771-18A1-4FC9-A0B0-7FFDE25B1F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63BE70A-457A-4A2C-9404-E1290E2C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CEABA7-5148-4063-AF86-110248FF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12ACD5-B9E8-4F43-9E37-F9E97018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DC5BCFF-5D68-4DB5-B386-1EE0E8CC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3791C-BC13-42BA-A37C-D6256C278193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542862027"/>
      </p:ext>
    </p:extLst>
  </p:cSld>
  <p:clrMapOvr>
    <a:masterClrMapping/>
  </p:clrMapOvr>
  <p:transition>
    <p:cover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422381-84C3-44DD-AD6D-0F64668C2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52B7FF-629C-44DE-B26A-A922510B5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C51691-A5BD-4FE3-9BC9-A8AEB3D02F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2DA201A-5D7D-4647-BE0E-A94169FA3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0D113FA-5C96-4319-A942-545BFBF9D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1F35A8C-42A0-4947-A33F-53F90B0A8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8D2B383-37BC-4FF5-BA1F-255C3B3E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C6E6DF6-F9AC-4420-977F-C337BF5A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7B091-F64D-4EC2-8D37-DC02A128ED1D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544487669"/>
      </p:ext>
    </p:extLst>
  </p:cSld>
  <p:clrMapOvr>
    <a:masterClrMapping/>
  </p:clrMapOvr>
  <p:transition>
    <p:cover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37DF04-A297-4EC5-8262-8B6C318F1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1FBECB-3C41-4D73-90FF-5003EFE7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1827D2E-45D3-425A-B39C-82CD947D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A010A69-1AC3-44CF-946A-148D3FDD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536A3-6FFB-4510-8D00-E9AE6C17CA39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456091152"/>
      </p:ext>
    </p:extLst>
  </p:cSld>
  <p:clrMapOvr>
    <a:masterClrMapping/>
  </p:clrMapOvr>
  <p:transition>
    <p:cover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FD27157-B6EA-47D0-8CBF-87ABBEB5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9E531CC-3ABC-443D-88EE-9E1C0729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8694EF-6A72-4A64-AA14-2D34A674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51137-4C88-40AC-8CDB-A94D464559EC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348988848"/>
      </p:ext>
    </p:extLst>
  </p:cSld>
  <p:clrMapOvr>
    <a:masterClrMapping/>
  </p:clrMapOvr>
  <p:transition>
    <p:cover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AB89E4-F698-4BE4-83BD-A49EB3751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D6331E-548D-435C-BD96-11EFE608B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331371-E85D-440F-9CC9-A470546D9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13DEFF-60DF-43C5-B88A-F68FC707E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1FD29D-AA0D-4739-BC51-56B8F98CF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CEF220-336C-4EB0-8124-95A62F7B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BB65-273D-4783-AF61-3C4787B4BC1C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294220012"/>
      </p:ext>
    </p:extLst>
  </p:cSld>
  <p:clrMapOvr>
    <a:masterClrMapping/>
  </p:clrMapOvr>
  <p:transition>
    <p:cover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8C92F4-CB41-4435-9003-7F59D24AC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F95274F-5B05-494A-B573-6B2409C1A6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AA519D6-A10D-4232-A0A8-028144631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9C2D10-F346-4463-9C33-F370ECC44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48B940-FA18-4241-9119-D91590BA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7DBDB6F-61B3-43D7-8C98-7E70102E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38568-664D-4ED4-8451-DEFED9D9B14A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111902280"/>
      </p:ext>
    </p:extLst>
  </p:cSld>
  <p:clrMapOvr>
    <a:masterClrMapping/>
  </p:clrMapOvr>
  <p:transition>
    <p:cover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5F4DB-5D14-46F4-B5AE-0681F5F1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CF9E60B-34C8-4626-8A41-725877187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BB320-C8B8-4D5D-893F-2C683886A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A9540F-EE3E-4E74-9574-7C04F4109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3D81D6-E5E4-4A97-8DB1-F9AE898F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A3655-0437-41AA-A3F2-F8B9AFBEBC11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234156768"/>
      </p:ext>
    </p:extLst>
  </p:cSld>
  <p:clrMapOvr>
    <a:masterClrMapping/>
  </p:clrMapOvr>
  <p:transition>
    <p:cover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126DC59-70D4-4AA8-B150-047008370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69EAA9-0036-4111-A043-22300769D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34E7AD-8C37-4971-B985-876A7A7E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DE3DB5-7859-41E4-9BBA-09013AEB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B8E3C3-D9FE-449B-9E48-1CC52531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DAA47-29A5-419F-A438-6A947BAD71E2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454113589"/>
      </p:ext>
    </p:extLst>
  </p:cSld>
  <p:clrMapOvr>
    <a:masterClrMapping/>
  </p:clrMapOvr>
  <p:transition>
    <p:cover dir="l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202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301485"/>
      </p:ext>
    </p:extLst>
  </p:cSld>
  <p:clrMapOvr>
    <a:masterClrMapping/>
  </p:clrMapOvr>
  <p:transition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8F4F9EA-EECA-479E-A3E1-943007F46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6F90161-52FD-47E1-B70B-5D22847318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1019A88-8DCC-4B8B-B6C0-F2E208F287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C256DAC-2E4C-4676-B953-F5307C5455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 altLang="it-IT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BB8A4D5-53B7-4BBB-937A-0C057CB81D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0B92AA-1031-43FF-B891-E979EAA79586}" type="slidenum">
              <a:rPr lang="it-IT" altLang="it-IT"/>
              <a:pPr/>
              <a:t>‹N›</a:t>
            </a:fld>
            <a:endParaRPr lang="it-IT" alt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</p:sldLayoutIdLst>
  <p:transition>
    <p:cover dir="lu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raldo56@gmail.com" TargetMode="Externa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heic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9.heic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slide" Target="slide3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1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3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4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12" Type="http://schemas.microsoft.com/office/2007/relationships/hdphoto" Target="../media/hdphoto7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5.xml"/><Relationship Id="rId6" Type="http://schemas.microsoft.com/office/2007/relationships/hdphoto" Target="../media/hdphoto4.wdp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8.xml"/><Relationship Id="rId4" Type="http://schemas.microsoft.com/office/2007/relationships/hdphoto" Target="../media/hdphoto8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9.xml"/><Relationship Id="rId4" Type="http://schemas.openxmlformats.org/officeDocument/2006/relationships/image" Target="../media/image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4C2FE2F-AF63-492D-AF86-EE69536A6382}"/>
              </a:ext>
            </a:extLst>
          </p:cNvPr>
          <p:cNvSpPr txBox="1"/>
          <p:nvPr/>
        </p:nvSpPr>
        <p:spPr>
          <a:xfrm>
            <a:off x="4716016" y="6067024"/>
            <a:ext cx="4320481" cy="746352"/>
          </a:xfrm>
          <a:prstGeom prst="rect">
            <a:avLst/>
          </a:prstGeom>
          <a:noFill/>
        </p:spPr>
        <p:txBody>
          <a:bodyPr wrap="square" lIns="68575" tIns="34287" rIns="68575" bIns="34287">
            <a:spAutoFit/>
          </a:bodyPr>
          <a:lstStyle/>
          <a:p>
            <a:pPr algn="r" defTabSz="685714">
              <a:defRPr/>
            </a:pPr>
            <a:r>
              <a:rPr lang="it-IT" sz="2000" b="1" i="1" cap="small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Agr. Dott.  Aldo RANFA</a:t>
            </a:r>
          </a:p>
          <a:p>
            <a:pPr algn="r" defTabSz="685714">
              <a:defRPr/>
            </a:pPr>
            <a:r>
              <a:rPr lang="it-IT" sz="1200" i="1" cap="small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Già docente di Botanica Ambientale e Applicata - UNIPG</a:t>
            </a:r>
          </a:p>
          <a:p>
            <a:pPr algn="r" defTabSz="685714">
              <a:defRPr/>
            </a:pPr>
            <a:r>
              <a:rPr lang="fi-FI" sz="1200" i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raldo56@gmail.com</a:t>
            </a:r>
            <a:endParaRPr lang="fi-FI" sz="1200" i="1" dirty="0">
              <a:solidFill>
                <a:srgbClr val="00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magine 6" descr="Leaf Logo Design PNG Transparent, Green Leaf Logo Design, Leaf Clipart,  Green Leaves, Logo PNG Image For Free Download">
            <a:extLst>
              <a:ext uri="{FF2B5EF4-FFF2-40B4-BE49-F238E27FC236}">
                <a16:creationId xmlns:a16="http://schemas.microsoft.com/office/drawing/2014/main" id="{9594FE1E-5559-40AE-8471-2F5A0B2B3A28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934" y="6067024"/>
            <a:ext cx="720080" cy="649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9A617FE-5C95-4EA1-AB9C-AE649799DE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92"/>
          <a:stretch/>
        </p:blipFill>
        <p:spPr>
          <a:xfrm>
            <a:off x="64934" y="44625"/>
            <a:ext cx="4860000" cy="158186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182CDB1-4E25-4A29-9E1E-E4E866EB72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8"/>
          <a:stretch/>
        </p:blipFill>
        <p:spPr>
          <a:xfrm>
            <a:off x="4932040" y="0"/>
            <a:ext cx="4187019" cy="419369"/>
          </a:xfrm>
          <a:prstGeom prst="rect">
            <a:avLst/>
          </a:prstGeom>
        </p:spPr>
      </p:pic>
      <p:sp>
        <p:nvSpPr>
          <p:cNvPr id="9" name="Rettangolo 15">
            <a:extLst>
              <a:ext uri="{FF2B5EF4-FFF2-40B4-BE49-F238E27FC236}">
                <a16:creationId xmlns:a16="http://schemas.microsoft.com/office/drawing/2014/main" id="{46C6816D-F942-414F-A37E-5E06DD380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0" y="4237132"/>
            <a:ext cx="9137912" cy="120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99129" tIns="49564" rIns="99129" bIns="49564">
            <a:spAutoFit/>
          </a:bodyPr>
          <a:lstStyle/>
          <a:p>
            <a:pPr algn="ctr" defTabSz="913788">
              <a:buClr>
                <a:srgbClr val="000000"/>
              </a:buClr>
              <a:buSzPct val="100000"/>
            </a:pPr>
            <a:r>
              <a:rPr lang="it-IT" altLang="it-IT" sz="3600" b="1" i="1" dirty="0">
                <a:ln w="0"/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Piante spontanee, risorse del futuro: natura, innovazione e territorio</a:t>
            </a:r>
            <a:endParaRPr lang="it-IT" altLang="it-IT" sz="1600" b="1" i="1" dirty="0">
              <a:ln w="0"/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63114E6-17D1-4B7F-8E9F-4A051ABA3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264" y="616562"/>
            <a:ext cx="4227537" cy="28108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1" descr="MarchioAli">
            <a:extLst>
              <a:ext uri="{FF2B5EF4-FFF2-40B4-BE49-F238E27FC236}">
                <a16:creationId xmlns:a16="http://schemas.microsoft.com/office/drawing/2014/main" id="{F454A6E4-D22C-411A-BF3E-79A6D0A6C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35533"/>
            <a:ext cx="1273926" cy="3341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2" descr="E:\PIANTE AMICHE  E NEMICHE\LIBRO PIANTE AMICHE\2014\Copertina.JPG">
            <a:extLst>
              <a:ext uri="{FF2B5EF4-FFF2-40B4-BE49-F238E27FC236}">
                <a16:creationId xmlns:a16="http://schemas.microsoft.com/office/drawing/2014/main" id="{8EFAF642-1D5E-4025-AF5B-D21AE45C9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13743"/>
            <a:ext cx="1512168" cy="1801589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E0E7985-6458-48B9-AD17-0394295C591F}"/>
              </a:ext>
            </a:extLst>
          </p:cNvPr>
          <p:cNvSpPr/>
          <p:nvPr/>
        </p:nvSpPr>
        <p:spPr>
          <a:xfrm>
            <a:off x="719343" y="6309320"/>
            <a:ext cx="77053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Eremo di San Girolamo, costituito nel 1520 dal Beato Paolo Giustiniani con il permesso di Leone X</a:t>
            </a:r>
          </a:p>
        </p:txBody>
      </p:sp>
      <p:pic>
        <p:nvPicPr>
          <p:cNvPr id="1028" name="Picture 4" descr="Eremo di San Girolamo">
            <a:extLst>
              <a:ext uri="{FF2B5EF4-FFF2-40B4-BE49-F238E27FC236}">
                <a16:creationId xmlns:a16="http://schemas.microsoft.com/office/drawing/2014/main" id="{F0284FDC-0D06-4614-8168-40F9EDA35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815" y="163409"/>
            <a:ext cx="4442370" cy="5926819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02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E0E7985-6458-48B9-AD17-0394295C591F}"/>
              </a:ext>
            </a:extLst>
          </p:cNvPr>
          <p:cNvSpPr/>
          <p:nvPr/>
        </p:nvSpPr>
        <p:spPr>
          <a:xfrm>
            <a:off x="159030" y="1268760"/>
            <a:ext cx="88259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«Volendo costruire celle eremitiche, scelgano sempre </a:t>
            </a: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luoghi incolti, orridi</a:t>
            </a:r>
            <a:r>
              <a:rPr lang="it-IT" sz="1800" b="1" i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solitari, deserti, difficili da raggiungere; sulle cime ardue dei monti, in zone nascoste tra i </a:t>
            </a: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boschi</a:t>
            </a:r>
            <a:r>
              <a:rPr lang="it-IT" sz="1800" b="1" i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 spelonche sconosciute, nelle caverne della terra o in solitudini dagli orizzonti vastissimi»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42CBEA6-CDD8-4283-9285-0D6886A1AA1A}"/>
              </a:ext>
            </a:extLst>
          </p:cNvPr>
          <p:cNvSpPr/>
          <p:nvPr/>
        </p:nvSpPr>
        <p:spPr>
          <a:xfrm>
            <a:off x="159029" y="44624"/>
            <a:ext cx="88259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Beato Paolo Giustiniani</a:t>
            </a:r>
          </a:p>
          <a:p>
            <a:pPr algn="ctr"/>
            <a:r>
              <a:rPr lang="it-IT" sz="2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“REGOLA DELLA VITA EREMITICA”</a:t>
            </a:r>
          </a:p>
          <a:p>
            <a:pPr algn="ctr"/>
            <a:r>
              <a:rPr lang="it-IT" sz="1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1516</a:t>
            </a:r>
            <a:endParaRPr lang="it-IT" sz="1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D4D7D34-EB85-4C97-97A6-8BE003E69BCA}"/>
              </a:ext>
            </a:extLst>
          </p:cNvPr>
          <p:cNvSpPr/>
          <p:nvPr/>
        </p:nvSpPr>
        <p:spPr>
          <a:xfrm>
            <a:off x="5059159" y="2679836"/>
            <a:ext cx="404934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Ogni monastero doveva avere il suo </a:t>
            </a:r>
            <a:r>
              <a:rPr lang="it-IT" sz="1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infirmarius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cioè un monaco </a:t>
            </a:r>
            <a:r>
              <a:rPr lang="it-IT" sz="1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"pieno di timore di Dio, attento e premuroso", 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era responsabile dell'infermeria, di coloro che erano depressi o che avevano subito salassi</a:t>
            </a:r>
          </a:p>
          <a:p>
            <a:pPr algn="ctr"/>
            <a:endParaRPr lang="it-IT" sz="1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Distribuiva le bevande e gli elettuari, le medicine e i rimedi forniti dalla scienza del tempo e 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dalle piante (semplici), 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lui stesso curava, manteneva il fuoco nell'infermeria e l’illuminazione di notte </a:t>
            </a:r>
            <a:r>
              <a:rPr lang="it-IT" sz="1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"sopportando pazienza senza limiti" 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esigenze dei fratelli</a:t>
            </a:r>
          </a:p>
        </p:txBody>
      </p:sp>
      <p:pic>
        <p:nvPicPr>
          <p:cNvPr id="11266" name="Picture 2" descr="Pascelupo - Forra del Rio Freddo - Eremo di San Girolamo - Valle delle Prigioni">
            <a:extLst>
              <a:ext uri="{FF2B5EF4-FFF2-40B4-BE49-F238E27FC236}">
                <a16:creationId xmlns:a16="http://schemas.microsoft.com/office/drawing/2014/main" id="{51A27CC8-1C6A-4426-A7D9-B70A1E3D8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9" y="2766385"/>
            <a:ext cx="4898811" cy="3674108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763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896F7CC8-754F-4DDB-81C1-8CF8D68491CB}"/>
              </a:ext>
            </a:extLst>
          </p:cNvPr>
          <p:cNvSpPr/>
          <p:nvPr/>
        </p:nvSpPr>
        <p:spPr>
          <a:xfrm>
            <a:off x="107504" y="4005064"/>
            <a:ext cx="5760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Orto Botanico di Padova</a:t>
            </a:r>
          </a:p>
          <a:p>
            <a:pPr algn="ctr"/>
            <a:r>
              <a:rPr lang="it-IT" sz="1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 del mese di giugno del 1545, quando il Senato della Repubblica di Venezia deliberava la creazione di “un luogo idoneo nel qual si possa comodamente piantar, </a:t>
            </a:r>
            <a:r>
              <a:rPr lang="it-IT" sz="1400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disponer</a:t>
            </a:r>
            <a:r>
              <a:rPr lang="it-IT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conservar li semplici acciò che con il senso et con la investigazione, si possa perfettamente et con facilità acquistar tale scientia”.</a:t>
            </a:r>
          </a:p>
          <a:p>
            <a:pPr algn="ctr"/>
            <a:r>
              <a:rPr lang="it-IT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Daniele Barbaro (1514-1570), Pietro da Noale e Andrea Moroni su sollecitazione del senatore Francesco Bonafede</a:t>
            </a:r>
          </a:p>
        </p:txBody>
      </p:sp>
      <p:pic>
        <p:nvPicPr>
          <p:cNvPr id="13316" name="Picture 4" descr="https://www.faidateingiardino.com/wp-content/uploads/2017/12/ortobotanico2.jpg">
            <a:extLst>
              <a:ext uri="{FF2B5EF4-FFF2-40B4-BE49-F238E27FC236}">
                <a16:creationId xmlns:a16="http://schemas.microsoft.com/office/drawing/2014/main" id="{0DA6422B-0CDC-4301-ABE2-044D5FC52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715000" cy="3800475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Mappa dell'Orto Botanico di Padova, datata 1579, mostra tutti i quattro...  | Download Scientific Diagram">
            <a:extLst>
              <a:ext uri="{FF2B5EF4-FFF2-40B4-BE49-F238E27FC236}">
                <a16:creationId xmlns:a16="http://schemas.microsoft.com/office/drawing/2014/main" id="{1EA64BA0-2BBF-4F3E-AE93-A794D1BA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77158"/>
            <a:ext cx="3037622" cy="3902030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4A8D5CE3-D887-429E-9B5F-5FC0375EE87E}"/>
              </a:ext>
            </a:extLst>
          </p:cNvPr>
          <p:cNvSpPr/>
          <p:nvPr/>
        </p:nvSpPr>
        <p:spPr>
          <a:xfrm>
            <a:off x="8383076" y="2438604"/>
            <a:ext cx="550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1579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9132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896F7CC8-754F-4DDB-81C1-8CF8D68491CB}"/>
              </a:ext>
            </a:extLst>
          </p:cNvPr>
          <p:cNvSpPr/>
          <p:nvPr/>
        </p:nvSpPr>
        <p:spPr>
          <a:xfrm>
            <a:off x="179512" y="4293096"/>
            <a:ext cx="5473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Orto Botanico di Firenze</a:t>
            </a:r>
          </a:p>
          <a:p>
            <a:pPr algn="ctr"/>
            <a:r>
              <a:rPr lang="it-IT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Fondato nel dicembre 1545 da Pier Antonio Micheli e Giovanni Targioni Tozzetti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38F749-F729-49D7-895E-4D919C82F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1425"/>
            <a:ext cx="5495691" cy="412176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2292" name="Picture 4" descr="https://upload.wikimedia.org/wikipedia/commons/b/bc/Giardino_dei_semplici_FI.jpg?utm_source=it.wikipedia.org&amp;utm_campaign=imageinfo&amp;utm_content=original">
            <a:extLst>
              <a:ext uri="{FF2B5EF4-FFF2-40B4-BE49-F238E27FC236}">
                <a16:creationId xmlns:a16="http://schemas.microsoft.com/office/drawing/2014/main" id="{51A39F55-1AA1-48C3-99F0-B3A3D5DF9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991" y="2708920"/>
            <a:ext cx="3255045" cy="4017655"/>
          </a:xfrm>
          <a:prstGeom prst="rect">
            <a:avLst/>
          </a:prstGeom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E401FE3B-E826-454F-947E-D76220263245}"/>
              </a:ext>
            </a:extLst>
          </p:cNvPr>
          <p:cNvSpPr/>
          <p:nvPr/>
        </p:nvSpPr>
        <p:spPr>
          <a:xfrm>
            <a:off x="8262818" y="2401143"/>
            <a:ext cx="8547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XVIII sec.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2814545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548CCBA-2B76-4748-8B88-CD516770D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4680000" cy="3512642"/>
          </a:xfrm>
          <a:prstGeom prst="rect">
            <a:avLst/>
          </a:prstGeom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1953B00-0EE2-4549-8AE9-E065CC4CF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96" y="3231128"/>
            <a:ext cx="4680000" cy="3510239"/>
          </a:xfrm>
          <a:prstGeom prst="rect">
            <a:avLst/>
          </a:prstGeom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699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341D46-6F04-4D7D-B9B1-61D140305770}"/>
              </a:ext>
            </a:extLst>
          </p:cNvPr>
          <p:cNvSpPr txBox="1"/>
          <p:nvPr/>
        </p:nvSpPr>
        <p:spPr>
          <a:xfrm>
            <a:off x="335102" y="1413063"/>
            <a:ext cx="871539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Contributo alla biodiversità</a:t>
            </a:r>
          </a:p>
          <a:p>
            <a:endParaRPr lang="it-IT" sz="3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Ruolo nel ‘Terzo paesaggio’ </a:t>
            </a: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20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Gerges</a:t>
            </a: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Clément, 2005)</a:t>
            </a:r>
          </a:p>
          <a:p>
            <a:endParaRPr lang="it-IT" sz="3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32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Aspetto naturalistico – ambientale e paesaggistico</a:t>
            </a:r>
          </a:p>
          <a:p>
            <a:endParaRPr lang="it-IT" sz="3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3200" b="1" dirty="0">
                <a:solidFill>
                  <a:srgbClr val="CC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Valore turistico - ricreativo</a:t>
            </a:r>
          </a:p>
          <a:p>
            <a:endParaRPr lang="it-IT" sz="3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771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500000" y="2780928"/>
            <a:ext cx="144000" cy="609600"/>
          </a:xfrm>
          <a:prstGeom prst="upDownArrow">
            <a:avLst>
              <a:gd name="adj1" fmla="val 50000"/>
              <a:gd name="adj2" fmla="val 25098"/>
            </a:avLst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48698" y="3356992"/>
            <a:ext cx="17014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complessità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4500000" y="3789040"/>
            <a:ext cx="144000" cy="533400"/>
          </a:xfrm>
          <a:prstGeom prst="downArrow">
            <a:avLst>
              <a:gd name="adj1" fmla="val 50000"/>
              <a:gd name="adj2" fmla="val 27451"/>
            </a:avLst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001972" y="4293096"/>
            <a:ext cx="1209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stabilità</a:t>
            </a: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4500000" y="4797152"/>
            <a:ext cx="144000" cy="533400"/>
          </a:xfrm>
          <a:prstGeom prst="downArrow">
            <a:avLst>
              <a:gd name="adj1" fmla="val 50000"/>
              <a:gd name="adj2" fmla="val 27451"/>
            </a:avLst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772180" y="5445224"/>
            <a:ext cx="35996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AUTOREGOLAZIONE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159224" y="44624"/>
            <a:ext cx="4825552" cy="5847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it-IT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Contributo alla biodiversità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79512" y="777478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it-IT" sz="2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‘agroecosistema dovrebbe essere concepito come un’area ampia abbastanza da includere quelle aree incolte che influenzano le colture attraverso scambi di organismi, materia ed energia tra comunità diverse’ </a:t>
            </a:r>
            <a:r>
              <a:rPr lang="it-IT" sz="1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Rabb</a:t>
            </a:r>
            <a:r>
              <a:rPr lang="it-IT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(1978)</a:t>
            </a:r>
            <a:endParaRPr lang="it-IT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91580" y="1913927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CC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specie spontanee contribuiscono sia alla diversità vegetale che a quella animale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2699792" y="5373216"/>
            <a:ext cx="3744416" cy="72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612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65711" y="5374957"/>
            <a:ext cx="6612579" cy="70788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4000" b="1" i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“il più immediato dei giardini”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52845" y="116632"/>
            <a:ext cx="4910319" cy="892552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lvl="0" indent="-342900" algn="ctr"/>
            <a:r>
              <a:rPr lang="it-IT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Ruolo nel ‘Terzo paesaggio’ </a:t>
            </a:r>
          </a:p>
          <a:p>
            <a:pPr marL="342900" lvl="0" indent="-342900" algn="ctr"/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(Gilles Clément, 2005)</a:t>
            </a:r>
          </a:p>
        </p:txBody>
      </p:sp>
      <p:sp>
        <p:nvSpPr>
          <p:cNvPr id="8" name="Rettangolo 7"/>
          <p:cNvSpPr/>
          <p:nvPr/>
        </p:nvSpPr>
        <p:spPr>
          <a:xfrm>
            <a:off x="611561" y="1441227"/>
            <a:ext cx="799288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Luoghi abbandonati dall’uomo quali:</a:t>
            </a:r>
            <a:br>
              <a:rPr lang="it-IT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2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 spontanee al centro di un’aiuola</a:t>
            </a:r>
          </a:p>
          <a:p>
            <a:pPr algn="ctr"/>
            <a:endParaRPr lang="it-IT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Grandi aree disabitate del pianeta</a:t>
            </a:r>
          </a:p>
          <a:p>
            <a:pPr algn="ctr"/>
            <a:endParaRPr lang="it-IT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Aree industriali dismesse</a:t>
            </a:r>
          </a:p>
          <a:p>
            <a:pPr algn="ctr"/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Parchi e Riserve Naturali</a:t>
            </a:r>
            <a:endParaRPr lang="it-IT" sz="2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9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71600" y="692696"/>
            <a:ext cx="64008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WILDFLOWERS</a:t>
            </a:r>
            <a:endParaRPr kumimoji="0" lang="it-IT" sz="28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44624" y="1180728"/>
            <a:ext cx="7207696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Rinaturalizzazione di aree marginali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Copertura vegetale di discariche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Allestimenti in cortili, scuole, aree verdi pubbliche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340144" y="3358208"/>
            <a:ext cx="2528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Funzione didattica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6156176" y="1268760"/>
            <a:ext cx="169242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>
            <a:off x="7841704" y="1268760"/>
            <a:ext cx="0" cy="115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7308304" y="2420888"/>
            <a:ext cx="533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7848600" y="1774080"/>
            <a:ext cx="533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8382000" y="1774080"/>
            <a:ext cx="0" cy="21336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>
            <a:off x="6156176" y="3907680"/>
            <a:ext cx="222582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362200" y="4063220"/>
            <a:ext cx="34156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66FF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it-IT" sz="2000" b="1" i="0" dirty="0">
                <a:solidFill>
                  <a:srgbClr val="66FF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idotto sviluppo radicale</a:t>
            </a:r>
          </a:p>
          <a:p>
            <a:r>
              <a:rPr lang="it-IT" sz="2000" b="1" i="0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Bassi o nulli input manutentivi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032125" y="4963368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 sz="2000" i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362200" y="5193486"/>
            <a:ext cx="251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Tecnica di gestione a basso costo</a:t>
            </a:r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1462088" y="4533219"/>
            <a:ext cx="684000" cy="1260000"/>
          </a:xfrm>
          <a:prstGeom prst="curvedRightArrow">
            <a:avLst>
              <a:gd name="adj1" fmla="val 27013"/>
              <a:gd name="adj2" fmla="val 54026"/>
              <a:gd name="adj3" fmla="val 3333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00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>
            <a:off x="4876800" y="5397332"/>
            <a:ext cx="609600" cy="144000"/>
          </a:xfrm>
          <a:prstGeom prst="leftRightArrow">
            <a:avLst>
              <a:gd name="adj1" fmla="val 50000"/>
              <a:gd name="adj2" fmla="val 4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00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791200" y="5077633"/>
            <a:ext cx="3352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 costi di fertilizzazione</a:t>
            </a: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t-IT" sz="20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irrigazione, trattamento con fitofarmaci                 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214308" y="116632"/>
            <a:ext cx="871539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it-IT" sz="32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Aspetto naturalistico – ambientale e paesaggistico</a:t>
            </a:r>
          </a:p>
        </p:txBody>
      </p:sp>
      <p:sp>
        <p:nvSpPr>
          <p:cNvPr id="22" name="Freccia in giù 21"/>
          <p:cNvSpPr/>
          <p:nvPr/>
        </p:nvSpPr>
        <p:spPr>
          <a:xfrm>
            <a:off x="4516946" y="2492896"/>
            <a:ext cx="127062" cy="944098"/>
          </a:xfrm>
          <a:prstGeom prst="downArrow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00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1043608" y="1815480"/>
            <a:ext cx="1752600" cy="533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Agriturismi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5" name="Line 4"/>
          <p:cNvSpPr>
            <a:spLocks noChangeShapeType="1"/>
          </p:cNvSpPr>
          <p:nvPr/>
        </p:nvSpPr>
        <p:spPr bwMode="auto">
          <a:xfrm>
            <a:off x="2782888" y="2084447"/>
            <a:ext cx="1380728" cy="0"/>
          </a:xfrm>
          <a:prstGeom prst="line">
            <a:avLst/>
          </a:prstGeom>
          <a:ln w="38100">
            <a:solidFill>
              <a:srgbClr val="00FF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solidFill>
                <a:srgbClr val="00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4876800" y="1309311"/>
            <a:ext cx="190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sz="2800" i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4355976" y="1388959"/>
            <a:ext cx="464428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>
              <a:spcBef>
                <a:spcPct val="50000"/>
              </a:spcBef>
              <a:buFontTx/>
              <a:buChar char="•"/>
            </a:pPr>
            <a:r>
              <a:rPr lang="it-IT" sz="20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ritorno al passato</a:t>
            </a:r>
          </a:p>
          <a:p>
            <a:pPr marL="180975" indent="-180975">
              <a:spcBef>
                <a:spcPct val="50000"/>
              </a:spcBef>
              <a:buFontTx/>
              <a:buChar char="•"/>
            </a:pPr>
            <a:r>
              <a:rPr lang="it-IT" sz="2000" b="1" i="0" dirty="0">
                <a:solidFill>
                  <a:srgbClr val="CC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riscoperta di antichi sapori</a:t>
            </a:r>
          </a:p>
          <a:p>
            <a:pPr marL="180975" indent="-180975">
              <a:spcBef>
                <a:spcPct val="50000"/>
              </a:spcBef>
              <a:buFontTx/>
              <a:buChar char="•"/>
            </a:pPr>
            <a:r>
              <a:rPr lang="it-IT" sz="2000" b="1" i="0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recupero del rapporto tra uomo e natura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1926302" y="3261936"/>
            <a:ext cx="52913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Agriturismo</a:t>
            </a:r>
            <a:r>
              <a:rPr lang="it-IT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it-IT" sz="2400" b="1" i="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it-IT" sz="2400" b="1" i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tipici</a:t>
            </a:r>
            <a:r>
              <a:rPr lang="it-IT" sz="2400" b="1" i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it-IT" sz="2400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b="1" i="0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ruralità</a:t>
            </a:r>
          </a:p>
        </p:txBody>
      </p:sp>
      <p:sp>
        <p:nvSpPr>
          <p:cNvPr id="29" name="AutoShape 9"/>
          <p:cNvSpPr>
            <a:spLocks noChangeArrowheads="1"/>
          </p:cNvSpPr>
          <p:nvPr/>
        </p:nvSpPr>
        <p:spPr bwMode="auto">
          <a:xfrm>
            <a:off x="4500000" y="3908903"/>
            <a:ext cx="144000" cy="1296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2438400" y="4585911"/>
            <a:ext cx="487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sz="2800" i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1079612" y="5364505"/>
            <a:ext cx="698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6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Valorizzazione del Paesaggio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2313786" y="92815"/>
            <a:ext cx="451642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it-IT" sz="32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Valore turistico-ricreativo</a:t>
            </a:r>
          </a:p>
        </p:txBody>
      </p:sp>
      <p:sp>
        <p:nvSpPr>
          <p:cNvPr id="33" name="Rettangolo 32"/>
          <p:cNvSpPr/>
          <p:nvPr/>
        </p:nvSpPr>
        <p:spPr>
          <a:xfrm>
            <a:off x="1185156" y="639262"/>
            <a:ext cx="6773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8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 spontanee = risorsa alimentare</a:t>
            </a:r>
          </a:p>
        </p:txBody>
      </p:sp>
      <p:sp>
        <p:nvSpPr>
          <p:cNvPr id="34" name="Parentesi graffa aperta 33"/>
          <p:cNvSpPr/>
          <p:nvPr/>
        </p:nvSpPr>
        <p:spPr>
          <a:xfrm>
            <a:off x="4239816" y="1423799"/>
            <a:ext cx="152400" cy="1333312"/>
          </a:xfrm>
          <a:prstGeom prst="leftBrace">
            <a:avLst/>
          </a:prstGeom>
          <a:ln w="38100">
            <a:solidFill>
              <a:srgbClr val="00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2000">
              <a:solidFill>
                <a:srgbClr val="00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70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PIANTE AMICHE  E NEMICHE\CORSI\TREVI\2015\Foto Trevi2015\IMG_0016.JPG"/>
          <p:cNvPicPr>
            <a:picLocks noChangeAspect="1" noChangeArrowheads="1"/>
          </p:cNvPicPr>
          <p:nvPr/>
        </p:nvPicPr>
        <p:blipFill>
          <a:blip r:embed="rId3" cstate="print"/>
          <a:srcRect l="20834" r="14580"/>
          <a:stretch>
            <a:fillRect/>
          </a:stretch>
        </p:blipFill>
        <p:spPr bwMode="auto">
          <a:xfrm>
            <a:off x="526207" y="1900065"/>
            <a:ext cx="2232041" cy="259204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4" descr="http://www.movimentoturismovino.it/public/itinerari_regioni/20130124114248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900073"/>
            <a:ext cx="3688546" cy="24482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ettangolo 11"/>
          <p:cNvSpPr/>
          <p:nvPr/>
        </p:nvSpPr>
        <p:spPr>
          <a:xfrm>
            <a:off x="123725" y="595468"/>
            <a:ext cx="889655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Disciplina di fine ‘800 </a:t>
            </a:r>
            <a:r>
              <a:rPr lang="it-IT" sz="16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(John W. Harshberger - Pennsylvania)</a:t>
            </a:r>
            <a:r>
              <a:rPr 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che studia e documenta le relazioni che intercorrono tra l’uomo e le piante</a:t>
            </a:r>
          </a:p>
          <a:p>
            <a:pPr algn="ctr">
              <a:defRPr/>
            </a:pPr>
            <a:endParaRPr lang="it-IT" sz="10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2400" b="1" i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“..lo studio dell’uso delle piante nelle società primitive..”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6431236" y="4545866"/>
            <a:ext cx="1318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it-IT" sz="14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Regno vegetale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1318295" y="4564361"/>
            <a:ext cx="671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Uomo</a:t>
            </a:r>
            <a:r>
              <a:rPr lang="it-IT" sz="110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dirty="0">
              <a:solidFill>
                <a:srgbClr val="00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Freccia bidirezionale orizzontale 20"/>
          <p:cNvSpPr/>
          <p:nvPr/>
        </p:nvSpPr>
        <p:spPr>
          <a:xfrm>
            <a:off x="2902471" y="3052193"/>
            <a:ext cx="2088232" cy="1440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0" y="5104403"/>
            <a:ext cx="91440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che l’uomo ha fatto e fa tutt’ora delle piante in varie discipline</a:t>
            </a:r>
          </a:p>
          <a:p>
            <a:pPr algn="ctr"/>
            <a:endParaRPr lang="it-IT" sz="3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1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Legame stretto con le tradizioni popolari del territorio con l’obiettivo di conoscere, valorizzare e salvaguardare il mondo vegetale di un territorio per non dimenticare le memorie storiche</a:t>
            </a:r>
            <a:endParaRPr lang="it-IT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453585" y="0"/>
            <a:ext cx="26444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ETNOBOTANICA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296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80E09F55-5E45-42DB-A0F4-0226BFCC3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4869160"/>
            <a:ext cx="403244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Raccolta specie selvatiche a scopo alimentare per necessità di trovare alimenti sani, ricchi di nutrienti e con caratteristiche terapeutiche </a:t>
            </a:r>
          </a:p>
        </p:txBody>
      </p:sp>
      <p:pic>
        <p:nvPicPr>
          <p:cNvPr id="16387" name="Picture 7" descr="ANd9GcQEakn8geSbBZ-ztCH3KpJOgq089NIijvJiJqEmMErvg_AkH-RV">
            <a:extLst>
              <a:ext uri="{FF2B5EF4-FFF2-40B4-BE49-F238E27FC236}">
                <a16:creationId xmlns:a16="http://schemas.microsoft.com/office/drawing/2014/main" id="{DA24C07C-64A0-47F4-9B1B-96591B955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5775"/>
            <a:ext cx="2106052" cy="2376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6104" name="Rectangle 8">
            <a:extLst>
              <a:ext uri="{FF2B5EF4-FFF2-40B4-BE49-F238E27FC236}">
                <a16:creationId xmlns:a16="http://schemas.microsoft.com/office/drawing/2014/main" id="{2599FAD7-04EB-479E-9F65-1CFCEE931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00" y="298334"/>
            <a:ext cx="661899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Alimurgia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alimenti in periodi di carestia): fu proposto da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Giovanni Targioni Tozzetti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(fine XVIII sec.); nell’opera </a:t>
            </a: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Alimurgia o sia modo di rendere meno gravi le carestie proposto per il sollievo de‘ popoli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(1764)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6105" name="Rectangle 9">
            <a:extLst>
              <a:ext uri="{FF2B5EF4-FFF2-40B4-BE49-F238E27FC236}">
                <a16:creationId xmlns:a16="http://schemas.microsoft.com/office/drawing/2014/main" id="{5C2E4D0C-0A3F-438D-AE6D-E568AA3C8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837" y="2002328"/>
            <a:ext cx="543036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i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Fitoalimurgia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 coniato da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Oreste Mattirolo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(botanico piemontese) nell’ opera </a:t>
            </a: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Phytoalimurgia pedemontana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(1918)</a:t>
            </a:r>
          </a:p>
        </p:txBody>
      </p:sp>
      <p:pic>
        <p:nvPicPr>
          <p:cNvPr id="16390" name="Picture 10" descr="ANd9GcShPCABb1jjgJ0uw5XTUNcTQZeNn3EHhrONUVobop6kjjQp3sC8ag">
            <a:extLst>
              <a:ext uri="{FF2B5EF4-FFF2-40B4-BE49-F238E27FC236}">
                <a16:creationId xmlns:a16="http://schemas.microsoft.com/office/drawing/2014/main" id="{79F4870D-86A7-4F6C-A6DB-940160D16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456007"/>
            <a:ext cx="1580896" cy="2376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Text Box 2">
            <a:extLst>
              <a:ext uri="{FF2B5EF4-FFF2-40B4-BE49-F238E27FC236}">
                <a16:creationId xmlns:a16="http://schemas.microsoft.com/office/drawing/2014/main" id="{4B247B4B-9686-40FB-9D20-1A73C62B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82" y="4888619"/>
            <a:ext cx="434702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Studi scientifici sugli usi popolari di specie spontanee indirizzati ad indagini etnogastronomiche mancavano nella gran parte del territorio italiano, anche in Umbria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330AA74-1B51-41D2-B361-B9C143D8569A}"/>
              </a:ext>
            </a:extLst>
          </p:cNvPr>
          <p:cNvSpPr/>
          <p:nvPr/>
        </p:nvSpPr>
        <p:spPr>
          <a:xfrm>
            <a:off x="2051720" y="3436982"/>
            <a:ext cx="5168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i="1" dirty="0">
                <a:solidFill>
                  <a:srgbClr val="FFFF00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Una storia lunga quanto quella dell’Uomo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863DFE5-F0BF-4A9A-B858-695FCB74B883}"/>
              </a:ext>
            </a:extLst>
          </p:cNvPr>
          <p:cNvSpPr/>
          <p:nvPr/>
        </p:nvSpPr>
        <p:spPr>
          <a:xfrm>
            <a:off x="110621" y="3937099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chemeClr val="bg1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Sistema caccia-raccolta</a:t>
            </a:r>
          </a:p>
        </p:txBody>
      </p:sp>
    </p:spTree>
    <p:extLst>
      <p:ext uri="{BB962C8B-B14F-4D97-AF65-F5344CB8AC3E}">
        <p14:creationId xmlns:p14="http://schemas.microsoft.com/office/powerpoint/2010/main" val="3277381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E0E7985-6458-48B9-AD17-0394295C591F}"/>
              </a:ext>
            </a:extLst>
          </p:cNvPr>
          <p:cNvSpPr/>
          <p:nvPr/>
        </p:nvSpPr>
        <p:spPr>
          <a:xfrm>
            <a:off x="120279" y="1099969"/>
            <a:ext cx="8903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Armaria pigmentatiorum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primi inizi delle spezierie e farmacie monastiche, dove venivano conservate e seccate le diverse piante officinali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D2A2181-BD94-4C6D-9697-073B4409C565}"/>
              </a:ext>
            </a:extLst>
          </p:cNvPr>
          <p:cNvSpPr/>
          <p:nvPr/>
        </p:nvSpPr>
        <p:spPr>
          <a:xfrm>
            <a:off x="3141525" y="2996952"/>
            <a:ext cx="28609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Museo Archeologico – San Gimignano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DAD0910-193E-4A8B-8D00-887C1FD33B91}"/>
              </a:ext>
            </a:extLst>
          </p:cNvPr>
          <p:cNvSpPr/>
          <p:nvPr/>
        </p:nvSpPr>
        <p:spPr>
          <a:xfrm>
            <a:off x="212943" y="1909961"/>
            <a:ext cx="87181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Nei Monasteri la spinta verso l’aiuto ai fratelli nasceva dalla fede, dall’identificazione del povero e del malato (</a:t>
            </a:r>
            <a:r>
              <a:rPr lang="it-IT" sz="1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pauper infirmus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it-IT" sz="18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Cristo sofferente, molti testi medici dell’antichità sono stati conservati proprio dagli archivi monacali nel Medioevo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604B0C7-634B-4859-84CD-97125FD9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942" y="246644"/>
            <a:ext cx="871811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Le piante spontanee per molto tempo hanno costituito la 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farmacia naturale </a:t>
            </a:r>
            <a:r>
              <a:rPr lang="it-IT" altLang="it-IT" sz="2000" b="1" dirty="0">
                <a:solidFill>
                  <a:srgbClr val="FFFF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dei nostri avi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7FC647-4F58-4705-9E2D-434E8A8CF5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r="14445"/>
          <a:stretch/>
        </p:blipFill>
        <p:spPr>
          <a:xfrm>
            <a:off x="97821" y="3429000"/>
            <a:ext cx="5618824" cy="324000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50A790A-C3F3-471B-960E-5250C90538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r="22438"/>
          <a:stretch/>
        </p:blipFill>
        <p:spPr>
          <a:xfrm>
            <a:off x="5591177" y="3429360"/>
            <a:ext cx="3455002" cy="3240000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26974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ttangolo 6">
            <a:extLst>
              <a:ext uri="{FF2B5EF4-FFF2-40B4-BE49-F238E27FC236}">
                <a16:creationId xmlns:a16="http://schemas.microsoft.com/office/drawing/2014/main" id="{21D3BEB1-D0D0-4C67-B463-27E1375DD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73" y="2708920"/>
            <a:ext cx="903649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28%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ca. 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dei prodotti farmaceutici derivano direttamente dalle sostanze naturali del metabolismo secondario delle piante</a:t>
            </a:r>
          </a:p>
          <a:p>
            <a:pPr marL="0" marR="0" lvl="0" indent="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altLang="it-IT" sz="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altLang="it-IT" sz="2400" b="1" dirty="0">
                <a:solidFill>
                  <a:srgbClr val="00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12%</a:t>
            </a:r>
            <a:r>
              <a:rPr lang="it-IT" altLang="it-IT" sz="2000" b="1" dirty="0">
                <a:solidFill>
                  <a:srgbClr val="00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ca. </a:t>
            </a:r>
            <a:r>
              <a:rPr lang="it-IT" altLang="it-IT" sz="2000" b="1" dirty="0">
                <a:solidFill>
                  <a:srgbClr val="FFFF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dal metabolismo primario delle piante</a:t>
            </a: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altLang="it-IT" sz="2400" b="1" dirty="0">
                <a:solidFill>
                  <a:srgbClr val="00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24%</a:t>
            </a:r>
            <a:r>
              <a:rPr lang="it-IT" altLang="it-IT" sz="2000" b="1" dirty="0">
                <a:solidFill>
                  <a:srgbClr val="00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ca. </a:t>
            </a:r>
            <a:r>
              <a:rPr lang="it-IT" altLang="it-IT" sz="2000" b="1" dirty="0">
                <a:solidFill>
                  <a:srgbClr val="FFFF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da prodotti di sintesi in qualche modo correlati ai prodotti naturali</a:t>
            </a: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it-IT" altLang="it-IT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altLang="it-IT" sz="2400" b="1" dirty="0">
                <a:solidFill>
                  <a:srgbClr val="FF9933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33%</a:t>
            </a:r>
            <a:r>
              <a:rPr lang="it-IT" altLang="it-IT" sz="2000" b="1" dirty="0">
                <a:solidFill>
                  <a:srgbClr val="FFCC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ca. </a:t>
            </a:r>
            <a:r>
              <a:rPr lang="it-IT" altLang="it-IT" sz="2000" b="1" dirty="0">
                <a:solidFill>
                  <a:srgbClr val="FFFF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deriva da un puro progetto sintetico</a:t>
            </a: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it-IT" altLang="it-IT" sz="2000" b="1" dirty="0">
              <a:solidFill>
                <a:srgbClr val="FFFF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it-IT" altLang="it-IT" sz="24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it-IT" altLang="it-IT" sz="20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ca. </a:t>
            </a:r>
            <a:r>
              <a:rPr lang="it-IT" altLang="it-IT" sz="2000" b="1" dirty="0">
                <a:solidFill>
                  <a:srgbClr val="FFFF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 integratori alimentari, attualmente in commercio in Italia, sono a base di estratti vegetali 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(ca. 100 specie su più di 280.000/300.00 in totale)</a:t>
            </a:r>
          </a:p>
        </p:txBody>
      </p:sp>
      <p:sp>
        <p:nvSpPr>
          <p:cNvPr id="29700" name="Rettangolo 1">
            <a:extLst>
              <a:ext uri="{FF2B5EF4-FFF2-40B4-BE49-F238E27FC236}">
                <a16:creationId xmlns:a16="http://schemas.microsoft.com/office/drawing/2014/main" id="{561E82ED-CE7B-4129-89AD-EC2DFCDD1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561777"/>
            <a:ext cx="6629884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CIASCUNO DEVE ESSERE RESPONSABILE DELLA PROPRIA SALUTE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Proverbio cinese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B998C17-AAA6-4902-BC82-6AD01BA7B2DF}"/>
              </a:ext>
            </a:extLst>
          </p:cNvPr>
          <p:cNvGrpSpPr/>
          <p:nvPr/>
        </p:nvGrpSpPr>
        <p:grpSpPr>
          <a:xfrm>
            <a:off x="143508" y="158650"/>
            <a:ext cx="8856983" cy="1668585"/>
            <a:chOff x="3071318" y="391599"/>
            <a:chExt cx="5866879" cy="1668585"/>
          </a:xfrm>
        </p:grpSpPr>
        <p:pic>
          <p:nvPicPr>
            <p:cNvPr id="60420" name="Picture 4" descr="Immagine correlata">
              <a:extLst>
                <a:ext uri="{FF2B5EF4-FFF2-40B4-BE49-F238E27FC236}">
                  <a16:creationId xmlns:a16="http://schemas.microsoft.com/office/drawing/2014/main" id="{369FD44A-E3FD-4D3A-A942-39487F281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2686" y="391599"/>
              <a:ext cx="1025511" cy="1668585"/>
            </a:xfrm>
            <a:prstGeom prst="ellipse">
              <a:avLst/>
            </a:prstGeom>
            <a:ln w="63500" cap="rnd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705" name="Rettangolo 9">
              <a:extLst>
                <a:ext uri="{FF2B5EF4-FFF2-40B4-BE49-F238E27FC236}">
                  <a16:creationId xmlns:a16="http://schemas.microsoft.com/office/drawing/2014/main" id="{7F6B60CD-F42A-47C3-92CC-B92FC4ACB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318" y="709464"/>
              <a:ext cx="4841368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˝L’uomo è ciò che mangia˝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˝Lascia che il cibo sia la tua medicina e la medicina sia il tuo cibo˝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Ippocrate, 460-377 a.C.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0" y="44624"/>
            <a:ext cx="9144000" cy="26160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18" tIns="45710" rIns="91418" bIns="4571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Oggi non si va più alla ricerca di specie selvatiche per la sopravvivenza ma la nuova tendenza è il</a:t>
            </a:r>
          </a:p>
          <a:p>
            <a:pPr algn="ctr"/>
            <a:endParaRPr lang="it-IT" sz="1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“foraging behavior  = comportamento di foraggiamento”</a:t>
            </a:r>
            <a:endParaRPr lang="it-IT" sz="2400" b="1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1000" b="1" i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dove la gente, </a:t>
            </a:r>
            <a:r>
              <a:rPr lang="it-IT" sz="2000" b="1" i="1" dirty="0">
                <a:solidFill>
                  <a:srgbClr val="FF99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b="1" i="1" dirty="0" err="1">
                <a:solidFill>
                  <a:srgbClr val="FF99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freegans</a:t>
            </a:r>
            <a:r>
              <a:rPr lang="it-IT" sz="2000" b="1" i="1" dirty="0">
                <a:solidFill>
                  <a:srgbClr val="FF99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“, </a:t>
            </a: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ricerca di cibo selvatico vegetale in ambienti naturali vari, per un modo di essere verde e rispettoso dell’ambiente nell’ottica di una riduzione di utilizzo delle risorse disponibili</a:t>
            </a:r>
          </a:p>
        </p:txBody>
      </p:sp>
      <p:pic>
        <p:nvPicPr>
          <p:cNvPr id="17" name="Picture 2" descr="Risultati immagini per forag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8"/>
          <a:stretch/>
        </p:blipFill>
        <p:spPr bwMode="auto">
          <a:xfrm>
            <a:off x="4680844" y="3068960"/>
            <a:ext cx="4308882" cy="29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isultati immagini per raccolta piante selvatich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7" y="3068960"/>
            <a:ext cx="4380846" cy="29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024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8CDB16CF-8479-48B6-BAF2-581D8A776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6" y="138113"/>
            <a:ext cx="896448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Molte persone ma, soprattutto i giovani, ignorano la presenza di specie vegetali spontanee commestibili a causa di vari fattori: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Vita frenetica, Aspetto delle piante spesso insignificante, Timore referenziale o Paure nascoste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B1AF980E-A768-4C4F-BBF4-B685F811B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1916832"/>
            <a:ext cx="907300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Sapore differente dalle solite verdure dei supermercati, non comune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1" u="none" strike="noStrike" kern="1200" cap="none" spc="0" normalizeH="0" baseline="0" noProof="0" dirty="0">
                <a:ln>
                  <a:noFill/>
                </a:ln>
                <a:solidFill>
                  <a:srgbClr val="CC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gustoso e deciso, amaro, dolce</a:t>
            </a:r>
          </a:p>
        </p:txBody>
      </p:sp>
      <p:pic>
        <p:nvPicPr>
          <p:cNvPr id="10" name="Picture 3" descr="Urospermu d5">
            <a:extLst>
              <a:ext uri="{FF2B5EF4-FFF2-40B4-BE49-F238E27FC236}">
                <a16:creationId xmlns:a16="http://schemas.microsoft.com/office/drawing/2014/main" id="{D151FB03-70DE-4E4F-A827-F6B357DD3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62" y="2994050"/>
            <a:ext cx="3789363" cy="251936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sonchus oleraceus e sonchus asper3013">
            <a:extLst>
              <a:ext uri="{FF2B5EF4-FFF2-40B4-BE49-F238E27FC236}">
                <a16:creationId xmlns:a16="http://schemas.microsoft.com/office/drawing/2014/main" id="{2B976BCD-8818-4C34-99FF-FA8BC7ACC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289" y="4210976"/>
            <a:ext cx="3357562" cy="251936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DDEA06B-F783-435B-87AA-0F331BAF7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3" y="4209346"/>
            <a:ext cx="3360000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83528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ext Box 2">
            <a:extLst>
              <a:ext uri="{FF2B5EF4-FFF2-40B4-BE49-F238E27FC236}">
                <a16:creationId xmlns:a16="http://schemas.microsoft.com/office/drawing/2014/main" id="{821F54EB-6CE0-4B27-81B8-29629AFD8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988" y="134787"/>
            <a:ext cx="87852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Inizialmente ciò può dare origine a qualche disagio ma, superata la prima sensazione, sarà molto facile apprezzarle con l’aiuto di mescolanze con altre erbe che moderino l’asperità gustative e soddisfino il proprio gusto personale</a:t>
            </a:r>
          </a:p>
        </p:txBody>
      </p:sp>
      <p:pic>
        <p:nvPicPr>
          <p:cNvPr id="1026" name="Picture 2" descr="Ristorante Onkel Taa: ricette e museo asburgici – Locali Storici d'Italia">
            <a:extLst>
              <a:ext uri="{FF2B5EF4-FFF2-40B4-BE49-F238E27FC236}">
                <a16:creationId xmlns:a16="http://schemas.microsoft.com/office/drawing/2014/main" id="{0D392EC0-21AB-4514-B544-748563DD0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52" y="2740569"/>
            <a:ext cx="3512025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ème brûlée di porri, asparagi, luppolo, erbe e fiori">
            <a:extLst>
              <a:ext uri="{FF2B5EF4-FFF2-40B4-BE49-F238E27FC236}">
                <a16:creationId xmlns:a16="http://schemas.microsoft.com/office/drawing/2014/main" id="{4E01D6AF-F40C-4D78-9899-BE2C595D3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9" y="1311440"/>
            <a:ext cx="3780985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40 fiori da mangiare - Slow Food - Buono, Pulito e Giusto.">
            <a:extLst>
              <a:ext uri="{FF2B5EF4-FFF2-40B4-BE49-F238E27FC236}">
                <a16:creationId xmlns:a16="http://schemas.microsoft.com/office/drawing/2014/main" id="{FE436593-78B9-4499-9E4B-C10F81211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46127"/>
            <a:ext cx="2720084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0D2338E-697D-407E-AEE0-794EC9E87913}"/>
              </a:ext>
            </a:extLst>
          </p:cNvPr>
          <p:cNvSpPr txBox="1"/>
          <p:nvPr/>
        </p:nvSpPr>
        <p:spPr>
          <a:xfrm>
            <a:off x="927889" y="5396686"/>
            <a:ext cx="44743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1" u="none" strike="noStrike" kern="1200" cap="small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Arte gastronomica</a:t>
            </a:r>
          </a:p>
        </p:txBody>
      </p:sp>
      <p:pic>
        <p:nvPicPr>
          <p:cNvPr id="1032" name="Picture 8" descr="Fiori nel piatto, cresce business per trend che esplode - In breve - ANSA.it">
            <a:extLst>
              <a:ext uri="{FF2B5EF4-FFF2-40B4-BE49-F238E27FC236}">
                <a16:creationId xmlns:a16="http://schemas.microsoft.com/office/drawing/2014/main" id="{032F63C9-1E26-4C7F-ABED-3A85E84D2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50" y="1284539"/>
            <a:ext cx="3567123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>
            <a:extLst>
              <a:ext uri="{FF2B5EF4-FFF2-40B4-BE49-F238E27FC236}">
                <a16:creationId xmlns:a16="http://schemas.microsoft.com/office/drawing/2014/main" id="{C6CBDC2F-B6F1-483A-ABEF-5E0CACDD454C}"/>
              </a:ext>
            </a:extLst>
          </p:cNvPr>
          <p:cNvSpPr/>
          <p:nvPr/>
        </p:nvSpPr>
        <p:spPr>
          <a:xfrm>
            <a:off x="2844800" y="1773238"/>
            <a:ext cx="3527425" cy="21590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43" name="CasellaDiTesto 2">
            <a:extLst>
              <a:ext uri="{FF2B5EF4-FFF2-40B4-BE49-F238E27FC236}">
                <a16:creationId xmlns:a16="http://schemas.microsoft.com/office/drawing/2014/main" id="{C0C51594-03D4-43C2-A729-3F677BC2C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485" y="2347913"/>
            <a:ext cx="26330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METABOLITI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SECONDARI</a:t>
            </a:r>
          </a:p>
        </p:txBody>
      </p:sp>
      <p:pic>
        <p:nvPicPr>
          <p:cNvPr id="30" name="Picture 4" descr="Adulto di Dorifora della patata">
            <a:extLst>
              <a:ext uri="{FF2B5EF4-FFF2-40B4-BE49-F238E27FC236}">
                <a16:creationId xmlns:a16="http://schemas.microsoft.com/office/drawing/2014/main" id="{C453848E-92AF-4149-B52B-AF4C782C0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89" y="2313016"/>
            <a:ext cx="1680000" cy="126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ttangolo arrotondato 5">
            <a:extLst>
              <a:ext uri="{FF2B5EF4-FFF2-40B4-BE49-F238E27FC236}">
                <a16:creationId xmlns:a16="http://schemas.microsoft.com/office/drawing/2014/main" id="{22EE2476-9353-47A1-B57F-CBC51514FBD0}"/>
              </a:ext>
            </a:extLst>
          </p:cNvPr>
          <p:cNvSpPr/>
          <p:nvPr/>
        </p:nvSpPr>
        <p:spPr>
          <a:xfrm>
            <a:off x="178644" y="160338"/>
            <a:ext cx="3097212" cy="1417637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46" name="Rettangolo 31">
            <a:extLst>
              <a:ext uri="{FF2B5EF4-FFF2-40B4-BE49-F238E27FC236}">
                <a16:creationId xmlns:a16="http://schemas.microsoft.com/office/drawing/2014/main" id="{8C95B18C-B5FC-4C42-A802-E095ECBDC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44" y="160338"/>
            <a:ext cx="3097212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Protezione o Difesa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 sostanze che la rendono inappetibile da parte degli erbivori o comunque di patogeni</a:t>
            </a: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ttangolo arrotondato 34">
            <a:extLst>
              <a:ext uri="{FF2B5EF4-FFF2-40B4-BE49-F238E27FC236}">
                <a16:creationId xmlns:a16="http://schemas.microsoft.com/office/drawing/2014/main" id="{099C5765-3943-4B52-9B67-4E8E23BB4DE0}"/>
              </a:ext>
            </a:extLst>
          </p:cNvPr>
          <p:cNvSpPr/>
          <p:nvPr/>
        </p:nvSpPr>
        <p:spPr>
          <a:xfrm>
            <a:off x="5292725" y="133945"/>
            <a:ext cx="3743325" cy="1566863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48" name="Rettangolo 35">
            <a:extLst>
              <a:ext uri="{FF2B5EF4-FFF2-40B4-BE49-F238E27FC236}">
                <a16:creationId xmlns:a16="http://schemas.microsoft.com/office/drawing/2014/main" id="{9B84F2FB-B0D3-4D1A-91A6-14E365B2C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188913"/>
            <a:ext cx="3851275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Competizione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(Funzione Allelopatica)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manifesta con la produzione nel terreno di sostanze che impediscono la crescita di altre piante nel giro di alcuni metri</a:t>
            </a:r>
            <a:endParaRPr kumimoji="0" lang="it-IT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8770" name="Picture 2" descr="Immagine correlata">
            <a:extLst>
              <a:ext uri="{FF2B5EF4-FFF2-40B4-BE49-F238E27FC236}">
                <a16:creationId xmlns:a16="http://schemas.microsoft.com/office/drawing/2014/main" id="{57E87EC6-4332-4A6A-A2EB-D1A6E192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20888"/>
            <a:ext cx="1968032" cy="147602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ttangolo arrotondato 39">
            <a:extLst>
              <a:ext uri="{FF2B5EF4-FFF2-40B4-BE49-F238E27FC236}">
                <a16:creationId xmlns:a16="http://schemas.microsoft.com/office/drawing/2014/main" id="{E045CE4E-71F3-4F7B-B4B5-8D609626E813}"/>
              </a:ext>
            </a:extLst>
          </p:cNvPr>
          <p:cNvSpPr/>
          <p:nvPr/>
        </p:nvSpPr>
        <p:spPr>
          <a:xfrm>
            <a:off x="1430338" y="5173663"/>
            <a:ext cx="6283325" cy="1565275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51" name="CasellaDiTesto 40">
            <a:extLst>
              <a:ext uri="{FF2B5EF4-FFF2-40B4-BE49-F238E27FC236}">
                <a16:creationId xmlns:a16="http://schemas.microsoft.com/office/drawing/2014/main" id="{D73000C5-CA75-41B7-A06A-6C560B9DC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5222875"/>
            <a:ext cx="596582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Richiamo di Insetti Pronubi o altri Animali per la dispersione dei Frutti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Producono pigmenti (ANTOCIANINE, ecc.) che colorano i petali dei fiori e i frutti esercitando funzione vessillare</a:t>
            </a:r>
          </a:p>
        </p:txBody>
      </p:sp>
      <p:pic>
        <p:nvPicPr>
          <p:cNvPr id="12" name="Picture 6" descr="Risultati immagini per fiore">
            <a:extLst>
              <a:ext uri="{FF2B5EF4-FFF2-40B4-BE49-F238E27FC236}">
                <a16:creationId xmlns:a16="http://schemas.microsoft.com/office/drawing/2014/main" id="{72E08A31-EE15-4E28-8A96-E8860101F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15" y="5493225"/>
            <a:ext cx="895389" cy="864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8" descr="Risultati immagini per fiore">
            <a:extLst>
              <a:ext uri="{FF2B5EF4-FFF2-40B4-BE49-F238E27FC236}">
                <a16:creationId xmlns:a16="http://schemas.microsoft.com/office/drawing/2014/main" id="{BADE0084-6474-4D0D-9FE6-37D58B6C1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0"/>
          <a:stretch/>
        </p:blipFill>
        <p:spPr bwMode="auto">
          <a:xfrm>
            <a:off x="125129" y="3675131"/>
            <a:ext cx="1872208" cy="115212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0" descr="Risultati immagini per fiore">
            <a:extLst>
              <a:ext uri="{FF2B5EF4-FFF2-40B4-BE49-F238E27FC236}">
                <a16:creationId xmlns:a16="http://schemas.microsoft.com/office/drawing/2014/main" id="{BFBF56FF-B8B0-4DF0-A282-2E6BEED47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997" y="5661248"/>
            <a:ext cx="913475" cy="864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2" descr="Risultati immagini per fiore">
            <a:extLst>
              <a:ext uri="{FF2B5EF4-FFF2-40B4-BE49-F238E27FC236}">
                <a16:creationId xmlns:a16="http://schemas.microsoft.com/office/drawing/2014/main" id="{072914C1-C42B-4094-84A6-49BF4DF28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004862"/>
            <a:ext cx="1423637" cy="99559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Freccia angolare in su 15">
            <a:extLst>
              <a:ext uri="{FF2B5EF4-FFF2-40B4-BE49-F238E27FC236}">
                <a16:creationId xmlns:a16="http://schemas.microsoft.com/office/drawing/2014/main" id="{66B31DAF-98FF-4354-A69E-0C5ECB71165F}"/>
              </a:ext>
            </a:extLst>
          </p:cNvPr>
          <p:cNvSpPr/>
          <p:nvPr/>
        </p:nvSpPr>
        <p:spPr>
          <a:xfrm>
            <a:off x="6084888" y="1989138"/>
            <a:ext cx="287337" cy="215900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ccia angolare in su 16">
            <a:extLst>
              <a:ext uri="{FF2B5EF4-FFF2-40B4-BE49-F238E27FC236}">
                <a16:creationId xmlns:a16="http://schemas.microsoft.com/office/drawing/2014/main" id="{50917BE0-7354-4E3E-860C-FDB14DA99F7E}"/>
              </a:ext>
            </a:extLst>
          </p:cNvPr>
          <p:cNvSpPr/>
          <p:nvPr/>
        </p:nvSpPr>
        <p:spPr>
          <a:xfrm flipH="1">
            <a:off x="2915816" y="1916657"/>
            <a:ext cx="288032" cy="216024"/>
          </a:xfrm>
          <a:prstGeom prst="bentUp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ccia in giù 17">
            <a:extLst>
              <a:ext uri="{FF2B5EF4-FFF2-40B4-BE49-F238E27FC236}">
                <a16:creationId xmlns:a16="http://schemas.microsoft.com/office/drawing/2014/main" id="{FDD2B69A-0D11-476B-8702-503BB92B1075}"/>
              </a:ext>
            </a:extLst>
          </p:cNvPr>
          <p:cNvSpPr/>
          <p:nvPr/>
        </p:nvSpPr>
        <p:spPr>
          <a:xfrm>
            <a:off x="4572000" y="4437063"/>
            <a:ext cx="144463" cy="66675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859" name="Rettangolo 3">
            <a:extLst>
              <a:ext uri="{FF2B5EF4-FFF2-40B4-BE49-F238E27FC236}">
                <a16:creationId xmlns:a16="http://schemas.microsoft.com/office/drawing/2014/main" id="{C14C3992-3438-4E4A-83C4-D468D22BE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376" y="3963988"/>
            <a:ext cx="53132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“linguaggio delle piante con l’ambiente”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3">
            <a:extLst>
              <a:ext uri="{FF2B5EF4-FFF2-40B4-BE49-F238E27FC236}">
                <a16:creationId xmlns:a16="http://schemas.microsoft.com/office/drawing/2014/main" id="{58973479-D5F4-4AF6-9206-B97701C2B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3141663"/>
            <a:ext cx="3887787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3" name="Line 4">
            <a:extLst>
              <a:ext uri="{FF2B5EF4-FFF2-40B4-BE49-F238E27FC236}">
                <a16:creationId xmlns:a16="http://schemas.microsoft.com/office/drawing/2014/main" id="{8316C6ED-1987-4191-837C-6DEC20A98668}"/>
              </a:ext>
            </a:extLst>
          </p:cNvPr>
          <p:cNvSpPr>
            <a:spLocks noChangeShapeType="1"/>
          </p:cNvSpPr>
          <p:nvPr/>
        </p:nvSpPr>
        <p:spPr bwMode="auto">
          <a:xfrm rot="20700000" flipV="1">
            <a:off x="1849438" y="1749425"/>
            <a:ext cx="1038225" cy="960438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E536BB4-AEFC-40BC-8ACC-F180B692D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765" y="817151"/>
            <a:ext cx="3108325" cy="1685925"/>
          </a:xfrm>
          <a:prstGeom prst="rect">
            <a:avLst/>
          </a:prstGeom>
          <a:noFill/>
          <a:ln w="3175">
            <a:solidFill>
              <a:srgbClr val="FF9933"/>
            </a:solidFill>
            <a:miter lim="800000"/>
            <a:headEnd/>
            <a:tailEnd/>
          </a:ln>
        </p:spPr>
        <p:txBody>
          <a:bodyPr/>
          <a:lstStyle/>
          <a:p>
            <a:pPr algn="justLow" eaLnBrk="1" hangingPunct="1">
              <a:defRPr/>
            </a:pPr>
            <a:r>
              <a:rPr lang="it-IT" sz="1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COMPOSTI TERPENICI: sono formati da una o più unità isopreniche   </a:t>
            </a:r>
            <a:endParaRPr lang="it-IT" sz="6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it-IT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245" name="Group 6">
            <a:extLst>
              <a:ext uri="{FF2B5EF4-FFF2-40B4-BE49-F238E27FC236}">
                <a16:creationId xmlns:a16="http://schemas.microsoft.com/office/drawing/2014/main" id="{BF6566B3-7FE2-489C-9690-DCAFB3DC13F0}"/>
              </a:ext>
            </a:extLst>
          </p:cNvPr>
          <p:cNvGrpSpPr>
            <a:grpSpLocks/>
          </p:cNvGrpSpPr>
          <p:nvPr/>
        </p:nvGrpSpPr>
        <p:grpSpPr bwMode="auto">
          <a:xfrm>
            <a:off x="2328863" y="4236810"/>
            <a:ext cx="3671887" cy="2120900"/>
            <a:chOff x="5328" y="12547"/>
            <a:chExt cx="5953" cy="3456"/>
          </a:xfrm>
        </p:grpSpPr>
        <p:sp>
          <p:nvSpPr>
            <p:cNvPr id="10262" name="Rectangle 7">
              <a:extLst>
                <a:ext uri="{FF2B5EF4-FFF2-40B4-BE49-F238E27FC236}">
                  <a16:creationId xmlns:a16="http://schemas.microsoft.com/office/drawing/2014/main" id="{FA9ACB87-A38E-4841-B08B-6B933D322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12547"/>
              <a:ext cx="5953" cy="3456"/>
            </a:xfrm>
            <a:prstGeom prst="rect">
              <a:avLst/>
            </a:prstGeom>
            <a:noFill/>
            <a:ln w="3175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 dirty="0">
                  <a:solidFill>
                    <a:srgbClr val="00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COMPOSTI CONTENENTI AZOTO</a:t>
              </a:r>
              <a:endParaRPr lang="it-IT" altLang="it-IT" sz="180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8" name="Rectangle 8">
              <a:extLst>
                <a:ext uri="{FF2B5EF4-FFF2-40B4-BE49-F238E27FC236}">
                  <a16:creationId xmlns:a16="http://schemas.microsoft.com/office/drawing/2014/main" id="{7D631C97-D59B-4A1C-A223-229B80AFF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3556"/>
              <a:ext cx="2015" cy="432"/>
            </a:xfrm>
            <a:prstGeom prst="rect">
              <a:avLst/>
            </a:prstGeom>
            <a:noFill/>
            <a:ln w="3175">
              <a:solidFill>
                <a:srgbClr val="00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r>
                <a:rPr lang="it-IT" sz="1200" b="1" dirty="0">
                  <a:solidFill>
                    <a:srgbClr val="00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ALCALOIDI</a:t>
              </a:r>
              <a:endParaRPr lang="it-IT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9" name="Rectangle 9">
              <a:extLst>
                <a:ext uri="{FF2B5EF4-FFF2-40B4-BE49-F238E27FC236}">
                  <a16:creationId xmlns:a16="http://schemas.microsoft.com/office/drawing/2014/main" id="{3361BB32-3B61-4C10-BD65-793E7C858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1" y="13535"/>
              <a:ext cx="3601" cy="432"/>
            </a:xfrm>
            <a:prstGeom prst="rect">
              <a:avLst/>
            </a:prstGeom>
            <a:noFill/>
            <a:ln w="3175">
              <a:solidFill>
                <a:srgbClr val="00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r>
                <a:rPr lang="it-IT" sz="1200" b="1" dirty="0">
                  <a:solidFill>
                    <a:srgbClr val="00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GLICOSIDI CIANOGENICI</a:t>
              </a:r>
              <a:endParaRPr lang="it-IT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265" name="Picture 10">
              <a:extLst>
                <a:ext uri="{FF2B5EF4-FFF2-40B4-BE49-F238E27FC236}">
                  <a16:creationId xmlns:a16="http://schemas.microsoft.com/office/drawing/2014/main" id="{97021221-1732-4912-86CB-0B3DAF6A3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3" y="14164"/>
              <a:ext cx="1504" cy="1643"/>
            </a:xfrm>
            <a:prstGeom prst="rect">
              <a:avLst/>
            </a:prstGeom>
            <a:noFill/>
            <a:ln w="31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66" name="Line 11">
              <a:extLst>
                <a:ext uri="{FF2B5EF4-FFF2-40B4-BE49-F238E27FC236}">
                  <a16:creationId xmlns:a16="http://schemas.microsoft.com/office/drawing/2014/main" id="{5CC4AF2B-6CC0-4C2E-9751-3D7B138157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80" y="13104"/>
              <a:ext cx="576" cy="307"/>
            </a:xfrm>
            <a:prstGeom prst="line">
              <a:avLst/>
            </a:prstGeom>
            <a:noFill/>
            <a:ln w="3175">
              <a:solidFill>
                <a:srgbClr val="00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aphicFrame>
          <p:nvGraphicFramePr>
            <p:cNvPr id="10267" name="Object 12">
              <a:extLst>
                <a:ext uri="{FF2B5EF4-FFF2-40B4-BE49-F238E27FC236}">
                  <a16:creationId xmlns:a16="http://schemas.microsoft.com/office/drawing/2014/main" id="{760FC067-292F-4464-8207-7407B3B3065F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6162" y="14160"/>
            <a:ext cx="1088" cy="16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Picture" r:id="rId5" imgW="565200" imgH="853560" progId="Word.Picture.8">
                    <p:embed/>
                  </p:oleObj>
                </mc:Choice>
                <mc:Fallback>
                  <p:oleObj name="Picture" r:id="rId5" imgW="565200" imgH="853560" progId="Word.Picture.8">
                    <p:embed/>
                    <p:pic>
                      <p:nvPicPr>
                        <p:cNvPr id="10267" name="Object 12">
                          <a:extLst>
                            <a:ext uri="{FF2B5EF4-FFF2-40B4-BE49-F238E27FC236}">
                              <a16:creationId xmlns:a16="http://schemas.microsoft.com/office/drawing/2014/main" id="{760FC067-292F-4464-8207-7407B3B3065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62" y="14160"/>
                          <a:ext cx="1088" cy="1643"/>
                        </a:xfrm>
                        <a:prstGeom prst="rect">
                          <a:avLst/>
                        </a:prstGeom>
                        <a:noFill/>
                        <a:ln w="3175">
                          <a:solidFill>
                            <a:srgbClr val="663300"/>
                          </a:solidFill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1" name="Rectangle 13">
            <a:extLst>
              <a:ext uri="{FF2B5EF4-FFF2-40B4-BE49-F238E27FC236}">
                <a16:creationId xmlns:a16="http://schemas.microsoft.com/office/drawing/2014/main" id="{B712DA32-4BC6-40A6-96A6-137D680CB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2206625"/>
            <a:ext cx="3108325" cy="19431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justLow" eaLnBrk="1" hangingPunct="1">
              <a:defRPr/>
            </a:pPr>
            <a:r>
              <a:rPr lang="it-IT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COMPOSTI FENOLICI:</a:t>
            </a:r>
            <a:r>
              <a:rPr lang="it-IT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un gruppo eterogeneo di sostanze caratterizzate dalla presenza di almeno un anello aromatico con un ossidrile</a:t>
            </a:r>
          </a:p>
        </p:txBody>
      </p:sp>
      <p:sp>
        <p:nvSpPr>
          <p:cNvPr id="26639" name="Text Box 15">
            <a:extLst>
              <a:ext uri="{FF2B5EF4-FFF2-40B4-BE49-F238E27FC236}">
                <a16:creationId xmlns:a16="http://schemas.microsoft.com/office/drawing/2014/main" id="{B2810B87-3661-447D-9DFA-083BFA122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09" y="2852738"/>
            <a:ext cx="1532754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METABOLITI SECONDARI</a:t>
            </a:r>
            <a:endParaRPr lang="it-IT" b="1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9" name="Line 16">
            <a:extLst>
              <a:ext uri="{FF2B5EF4-FFF2-40B4-BE49-F238E27FC236}">
                <a16:creationId xmlns:a16="http://schemas.microsoft.com/office/drawing/2014/main" id="{CF5D8772-B825-4696-A4E8-A28D1B9102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0210" y="4490322"/>
            <a:ext cx="365125" cy="274637"/>
          </a:xfrm>
          <a:prstGeom prst="line">
            <a:avLst/>
          </a:prstGeom>
          <a:noFill/>
          <a:ln w="3175">
            <a:solidFill>
              <a:srgbClr val="00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50" name="Line 17">
            <a:extLst>
              <a:ext uri="{FF2B5EF4-FFF2-40B4-BE49-F238E27FC236}">
                <a16:creationId xmlns:a16="http://schemas.microsoft.com/office/drawing/2014/main" id="{82BA370E-0EAC-4686-B05D-33FF0D967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3429000"/>
            <a:ext cx="1758950" cy="676275"/>
          </a:xfrm>
          <a:prstGeom prst="line">
            <a:avLst/>
          </a:prstGeom>
          <a:noFill/>
          <a:ln w="57150">
            <a:solidFill>
              <a:srgbClr val="00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251" name="Group 18">
            <a:extLst>
              <a:ext uri="{FF2B5EF4-FFF2-40B4-BE49-F238E27FC236}">
                <a16:creationId xmlns:a16="http://schemas.microsoft.com/office/drawing/2014/main" id="{EADC336B-E507-492F-88FD-F4AE34065E9E}"/>
              </a:ext>
            </a:extLst>
          </p:cNvPr>
          <p:cNvGrpSpPr>
            <a:grpSpLocks/>
          </p:cNvGrpSpPr>
          <p:nvPr/>
        </p:nvGrpSpPr>
        <p:grpSpPr bwMode="auto">
          <a:xfrm>
            <a:off x="3109913" y="1288415"/>
            <a:ext cx="2743200" cy="1130935"/>
            <a:chOff x="3474" y="5936"/>
            <a:chExt cx="4320" cy="1781"/>
          </a:xfrm>
        </p:grpSpPr>
        <p:sp>
          <p:nvSpPr>
            <p:cNvPr id="10258" name="Text Box 19">
              <a:extLst>
                <a:ext uri="{FF2B5EF4-FFF2-40B4-BE49-F238E27FC236}">
                  <a16:creationId xmlns:a16="http://schemas.microsoft.com/office/drawing/2014/main" id="{E9B08E35-B881-4265-8710-E13C5710B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4" y="6808"/>
              <a:ext cx="4320" cy="9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2200" b="1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-CH</a:t>
              </a:r>
              <a:r>
                <a:rPr lang="it-IT" altLang="it-IT" sz="2200" b="1" baseline="-30000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it-IT" altLang="it-IT" sz="2200" b="1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-C=CH-CH</a:t>
              </a:r>
              <a:r>
                <a:rPr lang="it-IT" altLang="it-IT" sz="2200" b="1" baseline="-30000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it-IT" altLang="it-IT" sz="2200" b="1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it-IT" altLang="it-IT" sz="1800" dirty="0">
                <a:solidFill>
                  <a:srgbClr val="00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259" name="Group 20">
              <a:extLst>
                <a:ext uri="{FF2B5EF4-FFF2-40B4-BE49-F238E27FC236}">
                  <a16:creationId xmlns:a16="http://schemas.microsoft.com/office/drawing/2014/main" id="{E0560217-7D60-4BD6-B8DF-572DDD30B2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05" y="5936"/>
              <a:ext cx="1336" cy="1080"/>
              <a:chOff x="5045" y="5576"/>
              <a:chExt cx="1336" cy="1080"/>
            </a:xfrm>
          </p:grpSpPr>
          <p:sp>
            <p:nvSpPr>
              <p:cNvPr id="10260" name="Text Box 21">
                <a:extLst>
                  <a:ext uri="{FF2B5EF4-FFF2-40B4-BE49-F238E27FC236}">
                    <a16:creationId xmlns:a16="http://schemas.microsoft.com/office/drawing/2014/main" id="{CE93A176-CAB3-4815-A845-C1E8FB3540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45" y="5576"/>
                <a:ext cx="1336" cy="10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65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2200" b="1" dirty="0">
                    <a:solidFill>
                      <a:srgbClr val="0066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</a:t>
                </a:r>
                <a:r>
                  <a:rPr lang="it-IT" altLang="it-IT" sz="2200" b="1" baseline="-30000" dirty="0">
                    <a:solidFill>
                      <a:srgbClr val="0066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it-IT" altLang="it-IT" sz="600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2200" b="1" dirty="0">
                    <a:solidFill>
                      <a:srgbClr val="0066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it-IT" altLang="it-IT" sz="1800" dirty="0">
                  <a:solidFill>
                    <a:srgbClr val="0066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61" name="Line 22">
                <a:extLst>
                  <a:ext uri="{FF2B5EF4-FFF2-40B4-BE49-F238E27FC236}">
                    <a16:creationId xmlns:a16="http://schemas.microsoft.com/office/drawing/2014/main" id="{7CF260DF-8ED9-45C2-9177-73DA0D5DC0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34" y="6352"/>
                <a:ext cx="0" cy="227"/>
              </a:xfrm>
              <a:prstGeom prst="line">
                <a:avLst/>
              </a:prstGeom>
              <a:noFill/>
              <a:ln w="25400">
                <a:solidFill>
                  <a:srgbClr val="00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037" name="Rectangle 23">
            <a:extLst>
              <a:ext uri="{FF2B5EF4-FFF2-40B4-BE49-F238E27FC236}">
                <a16:creationId xmlns:a16="http://schemas.microsoft.com/office/drawing/2014/main" id="{9B67BD34-FE0F-4986-A7E9-727248D1E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928"/>
            <a:ext cx="90741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it-IT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SUDDIVISIONE DEI METABOLITI SECONDARI SULLA BASE DELLA LORO STRUTTURA CHIMICA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20C3EEB8-240A-4568-BA03-39E454B21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509" y="2827857"/>
            <a:ext cx="1518468" cy="829743"/>
          </a:xfrm>
          <a:prstGeom prst="rect">
            <a:avLst/>
          </a:prstGeom>
          <a:noFill/>
          <a:ln w="38100">
            <a:solidFill>
              <a:srgbClr val="FFCCFF"/>
            </a:solidFill>
            <a:miter lim="800000"/>
            <a:headEnd/>
            <a:tailEnd/>
          </a:ln>
        </p:spPr>
        <p:txBody>
          <a:bodyPr/>
          <a:lstStyle/>
          <a:p>
            <a:pPr algn="justLow" eaLnBrk="1" hangingPunct="1">
              <a:defRPr/>
            </a:pPr>
            <a:endParaRPr lang="it-IT" sz="600" b="1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it-IT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22" name="Picture 10" descr="https://upload.wikimedia.org/wikipedia/commons/8/87/Phenol_chemical_structure.png">
            <a:extLst>
              <a:ext uri="{FF2B5EF4-FFF2-40B4-BE49-F238E27FC236}">
                <a16:creationId xmlns:a16="http://schemas.microsoft.com/office/drawing/2014/main" id="{3D41DEA4-AC3F-42FD-9793-783B8E581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396" y="3462560"/>
            <a:ext cx="1009647" cy="609154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C89DB02-FE4B-4F2A-9880-F6647EF91D90}"/>
              </a:ext>
            </a:extLst>
          </p:cNvPr>
          <p:cNvSpPr/>
          <p:nvPr/>
        </p:nvSpPr>
        <p:spPr>
          <a:xfrm>
            <a:off x="6047854" y="3131106"/>
            <a:ext cx="1064715" cy="430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sz="2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it-IT" sz="2200" baseline="-25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it-IT" sz="2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it-IT" sz="2200" baseline="-25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it-IT" sz="2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475AE98-FFFF-4F14-89B1-808CC03C80B6}"/>
              </a:ext>
            </a:extLst>
          </p:cNvPr>
          <p:cNvSpPr/>
          <p:nvPr/>
        </p:nvSpPr>
        <p:spPr>
          <a:xfrm>
            <a:off x="2491680" y="650875"/>
            <a:ext cx="36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it-IT" sz="2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C0F914C-9476-4DC2-A584-47C70FBED9B0}"/>
              </a:ext>
            </a:extLst>
          </p:cNvPr>
          <p:cNvSpPr/>
          <p:nvPr/>
        </p:nvSpPr>
        <p:spPr>
          <a:xfrm>
            <a:off x="5935663" y="1792731"/>
            <a:ext cx="36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it-IT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357A78F5-1B32-46E5-A058-D305EC4D17F5}"/>
              </a:ext>
            </a:extLst>
          </p:cNvPr>
          <p:cNvSpPr/>
          <p:nvPr/>
        </p:nvSpPr>
        <p:spPr>
          <a:xfrm>
            <a:off x="2001142" y="4105275"/>
            <a:ext cx="348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it-IT" sz="2400" dirty="0">
              <a:solidFill>
                <a:srgbClr val="00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ttangolo 1">
            <a:extLst>
              <a:ext uri="{FF2B5EF4-FFF2-40B4-BE49-F238E27FC236}">
                <a16:creationId xmlns:a16="http://schemas.microsoft.com/office/drawing/2014/main" id="{7A3D7E1A-3BA0-4136-9E3E-B80EAEA36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5697002"/>
            <a:ext cx="86931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it-IT" altLang="it-IT" sz="1000" b="1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Contiene flavonoidi, tannini, resine, calcio, potassio, mucillagini, saponine, acido palmitico, tracce di alcaloidi (epatotossici e cancerogeni?) e acidi grassi insaturi </a:t>
            </a:r>
          </a:p>
        </p:txBody>
      </p:sp>
      <p:pic>
        <p:nvPicPr>
          <p:cNvPr id="1026" name="Picture 2" descr="Risultati immagini per borragine">
            <a:extLst>
              <a:ext uri="{FF2B5EF4-FFF2-40B4-BE49-F238E27FC236}">
                <a16:creationId xmlns:a16="http://schemas.microsoft.com/office/drawing/2014/main" id="{5BBE8251-2549-4DC4-BF2E-5BBA7812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271" y="1105037"/>
            <a:ext cx="2571361" cy="206292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magine correlata">
            <a:extLst>
              <a:ext uri="{FF2B5EF4-FFF2-40B4-BE49-F238E27FC236}">
                <a16:creationId xmlns:a16="http://schemas.microsoft.com/office/drawing/2014/main" id="{48F799BE-60E3-4762-B5CC-BBB18B51C5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9" r="32378"/>
          <a:stretch/>
        </p:blipFill>
        <p:spPr bwMode="auto">
          <a:xfrm>
            <a:off x="5956300" y="2436429"/>
            <a:ext cx="2571361" cy="209761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Rettangolo 4">
            <a:extLst>
              <a:ext uri="{FF2B5EF4-FFF2-40B4-BE49-F238E27FC236}">
                <a16:creationId xmlns:a16="http://schemas.microsoft.com/office/drawing/2014/main" id="{8BEF2AA2-5D5E-4806-97C5-39CB806C7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956" y="4751640"/>
            <a:ext cx="2925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Depressione, depurativa del sangue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12F9FC9E-5352-4B00-96C9-1BE9DB94109E}"/>
              </a:ext>
            </a:extLst>
          </p:cNvPr>
          <p:cNvSpPr/>
          <p:nvPr/>
        </p:nvSpPr>
        <p:spPr>
          <a:xfrm>
            <a:off x="4068737" y="4534048"/>
            <a:ext cx="3124200" cy="10699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895" name="Picture 9" descr="BORRAGINE: PROPRIETA' E RICETTE PER USARLA IN CUCINA | Mincio&amp;Dintorni">
            <a:extLst>
              <a:ext uri="{FF2B5EF4-FFF2-40B4-BE49-F238E27FC236}">
                <a16:creationId xmlns:a16="http://schemas.microsoft.com/office/drawing/2014/main" id="{A3A3D6F9-33AF-49A8-91C3-6941041F7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83" y="980728"/>
            <a:ext cx="3460750" cy="460851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1D80233-0066-4D67-A167-1C2E479CBD2B}"/>
              </a:ext>
            </a:extLst>
          </p:cNvPr>
          <p:cNvSpPr/>
          <p:nvPr/>
        </p:nvSpPr>
        <p:spPr>
          <a:xfrm>
            <a:off x="166465" y="77723"/>
            <a:ext cx="8811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Alcune hanno proprietà medicamentose e rientrano nell’uso quotidiano nelle tradizioni rurali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0814AF5-F3E6-44D7-9827-47C4D27D0A99}"/>
              </a:ext>
            </a:extLst>
          </p:cNvPr>
          <p:cNvSpPr/>
          <p:nvPr/>
        </p:nvSpPr>
        <p:spPr>
          <a:xfrm>
            <a:off x="3779912" y="3619360"/>
            <a:ext cx="14876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Borago officinalis</a:t>
            </a:r>
            <a:endParaRPr lang="it-IT" sz="14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ttangolo 1">
            <a:extLst>
              <a:ext uri="{FF2B5EF4-FFF2-40B4-BE49-F238E27FC236}">
                <a16:creationId xmlns:a16="http://schemas.microsoft.com/office/drawing/2014/main" id="{4BE775DA-50F0-4025-93DC-709013528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44450"/>
            <a:ext cx="87264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effetti non sono paragonabili a quelli dei farmaci di sintesi, ma sicuramente più rispettosi dell’equilibrio metabolico dell’organismo</a:t>
            </a:r>
          </a:p>
        </p:txBody>
      </p:sp>
      <p:sp>
        <p:nvSpPr>
          <p:cNvPr id="39939" name="Rettangolo 4">
            <a:extLst>
              <a:ext uri="{FF2B5EF4-FFF2-40B4-BE49-F238E27FC236}">
                <a16:creationId xmlns:a16="http://schemas.microsoft.com/office/drawing/2014/main" id="{06166BD0-4058-453D-9D71-F2E07D78C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0066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X sec. i medici arabi lo consigliavano  come depuratore del sangue; dal XVI sec. il suo utilizzo  per disintossicare e purificare tutti gli organi del corpo, ha fatto prosperare una vera e propria terapia, la </a:t>
            </a:r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“tarassoterapia”</a:t>
            </a:r>
          </a:p>
        </p:txBody>
      </p:sp>
      <p:pic>
        <p:nvPicPr>
          <p:cNvPr id="2052" name="Picture 4" descr="Risultati immagini per taraxacum officinale">
            <a:extLst>
              <a:ext uri="{FF2B5EF4-FFF2-40B4-BE49-F238E27FC236}">
                <a16:creationId xmlns:a16="http://schemas.microsoft.com/office/drawing/2014/main" id="{CC05693E-6D8C-4196-9EBD-24C1CD659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71650"/>
            <a:ext cx="2722234" cy="243367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8" descr="TARASSACO O DENTE DI LEONE NR.50 SEMI : Amazon.it: Giardino e giardinaggio">
            <a:extLst>
              <a:ext uri="{FF2B5EF4-FFF2-40B4-BE49-F238E27FC236}">
                <a16:creationId xmlns:a16="http://schemas.microsoft.com/office/drawing/2014/main" id="{DA9BF86B-D3BC-4FDC-AF11-3D0DD75CB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352550"/>
            <a:ext cx="4572000" cy="3429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F4FFA8BE-04B8-48DF-85D7-82A7B5C7B03F}"/>
              </a:ext>
            </a:extLst>
          </p:cNvPr>
          <p:cNvSpPr/>
          <p:nvPr/>
        </p:nvSpPr>
        <p:spPr>
          <a:xfrm>
            <a:off x="4356100" y="2565400"/>
            <a:ext cx="1476375" cy="1079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DBBB714-9114-4199-8A29-7A902C63C19A}"/>
              </a:ext>
            </a:extLst>
          </p:cNvPr>
          <p:cNvSpPr/>
          <p:nvPr/>
        </p:nvSpPr>
        <p:spPr>
          <a:xfrm>
            <a:off x="4098474" y="4349806"/>
            <a:ext cx="17575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Taraxacum officinalis</a:t>
            </a:r>
            <a:endParaRPr lang="it-IT" sz="14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ttangolo 4">
            <a:extLst>
              <a:ext uri="{FF2B5EF4-FFF2-40B4-BE49-F238E27FC236}">
                <a16:creationId xmlns:a16="http://schemas.microsoft.com/office/drawing/2014/main" id="{06166BD0-4058-453D-9D71-F2E07D78C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4928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Ricca di mucillagini, ammorbidisce e sfiamma la bocca, la gola e l'intestino</a:t>
            </a:r>
            <a:endParaRPr lang="it-IT" altLang="it-IT" sz="2400" b="1" dirty="0">
              <a:solidFill>
                <a:srgbClr val="FF99C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DBBB714-9114-4199-8A29-7A902C63C19A}"/>
              </a:ext>
            </a:extLst>
          </p:cNvPr>
          <p:cNvSpPr/>
          <p:nvPr/>
        </p:nvSpPr>
        <p:spPr>
          <a:xfrm>
            <a:off x="4211960" y="286397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Malva sylvestris</a:t>
            </a:r>
            <a:endParaRPr lang="it-IT" sz="14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Malva sylvestris L. - Portale alle piante spontanee della Selva di  Gallignano (Ancona)">
            <a:extLst>
              <a:ext uri="{FF2B5EF4-FFF2-40B4-BE49-F238E27FC236}">
                <a16:creationId xmlns:a16="http://schemas.microsoft.com/office/drawing/2014/main" id="{66E5E8C0-E12A-44F6-A5CF-174475C17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290"/>
            <a:ext cx="3838269" cy="493139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5CFCF42-5DD1-4031-BA08-290003B0F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895403"/>
            <a:ext cx="3444266" cy="284549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 descr="Malva sylvestris: raccolta e uso in cucina della pianta sacra per gli  antichi - Ambiente Bio">
            <a:extLst>
              <a:ext uri="{FF2B5EF4-FFF2-40B4-BE49-F238E27FC236}">
                <a16:creationId xmlns:a16="http://schemas.microsoft.com/office/drawing/2014/main" id="{D0283EE4-EEC2-4DD4-80B4-35E4FE12B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822" y="396067"/>
            <a:ext cx="3491880" cy="232792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796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ttangolo 4">
            <a:extLst>
              <a:ext uri="{FF2B5EF4-FFF2-40B4-BE49-F238E27FC236}">
                <a16:creationId xmlns:a16="http://schemas.microsoft.com/office/drawing/2014/main" id="{06166BD0-4058-453D-9D71-F2E07D78C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4928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Regola la pressione del sangue, regola i battiti del cuore e riduce gli stati d'ansia o l'agitazione</a:t>
            </a:r>
            <a:endParaRPr lang="it-IT" altLang="it-IT" sz="2400" b="1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DBBB714-9114-4199-8A29-7A902C63C19A}"/>
              </a:ext>
            </a:extLst>
          </p:cNvPr>
          <p:cNvSpPr/>
          <p:nvPr/>
        </p:nvSpPr>
        <p:spPr>
          <a:xfrm>
            <a:off x="4332906" y="3614384"/>
            <a:ext cx="17743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Crataegus monogyna</a:t>
            </a:r>
            <a:endParaRPr lang="it-IT" sz="1400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Crataegus monogyna - Trees and Shrubs Online">
            <a:extLst>
              <a:ext uri="{FF2B5EF4-FFF2-40B4-BE49-F238E27FC236}">
                <a16:creationId xmlns:a16="http://schemas.microsoft.com/office/drawing/2014/main" id="{762C2817-25FD-4E6A-9923-3C1B95CB6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598"/>
            <a:ext cx="4248472" cy="518604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rataegus Monogyna Cespuglio - Zambelli Vivai - Canneto s/O">
            <a:extLst>
              <a:ext uri="{FF2B5EF4-FFF2-40B4-BE49-F238E27FC236}">
                <a16:creationId xmlns:a16="http://schemas.microsoft.com/office/drawing/2014/main" id="{7C2C9731-DE73-41D2-844A-F2C2B753B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8" y="188640"/>
            <a:ext cx="2362330" cy="320617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67AD5AC-6D16-441C-B27B-89A2EA0E8F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86" b="31120"/>
          <a:stretch/>
        </p:blipFill>
        <p:spPr>
          <a:xfrm>
            <a:off x="6012160" y="3463183"/>
            <a:ext cx="2560863" cy="226018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57457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ttangolo 4">
            <a:extLst>
              <a:ext uri="{FF2B5EF4-FFF2-40B4-BE49-F238E27FC236}">
                <a16:creationId xmlns:a16="http://schemas.microsoft.com/office/drawing/2014/main" id="{06166BD0-4058-453D-9D71-F2E07D78C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556" y="628234"/>
            <a:ext cx="7992888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Piante per la Digestione e la Depurazione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Camomilla selvatica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Matricaria chamomilla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calma i crampi allo stomaco e favorisce il riposo notturno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1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Finocchio selvatico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Foeniculum vulgare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,,riduce il gonfiore intestinale ed elimina i gas grazie agli oli essenziali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Piante per il Sistema Nervoso e il Cuore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Iperico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Hypericum perforatum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"erba di San Giovanni", viene impiegato tradizionalmente per sollevare l'umore nei casi di tristezza o lievi cali energetici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1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Lavanda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Lavandula angustifolia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rilassa i nervi e concilia il sonno se inalata o assunta in infuso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it-IT" alt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Piante per la Pelle e i Traumi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Arnica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Arnica montana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solo per uso esterno (creme o gel) per dare sollievo a muscoli doloranti, contusioni e gonfiori dovuti a colpi</a:t>
            </a:r>
          </a:p>
          <a:p>
            <a:pPr algn="ctr">
              <a:spcBef>
                <a:spcPct val="0"/>
              </a:spcBef>
              <a:buNone/>
            </a:pPr>
            <a:endParaRPr lang="it-IT" altLang="it-IT" sz="1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Achillea (</a:t>
            </a:r>
            <a:r>
              <a:rPr lang="it-IT" altLang="it-IT" sz="1800" b="1" i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Achillea millefolium</a:t>
            </a:r>
            <a:r>
              <a:rPr lang="it-IT" altLang="it-IT" sz="18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alt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aiuta a fermare piccole perdite di sangue e accelera la guarigione di tagli e ferite superficiali </a:t>
            </a:r>
          </a:p>
        </p:txBody>
      </p:sp>
    </p:spTree>
    <p:extLst>
      <p:ext uri="{BB962C8B-B14F-4D97-AF65-F5344CB8AC3E}">
        <p14:creationId xmlns:p14="http://schemas.microsoft.com/office/powerpoint/2010/main" val="698685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>
            <a:extLst>
              <a:ext uri="{FF2B5EF4-FFF2-40B4-BE49-F238E27FC236}">
                <a16:creationId xmlns:a16="http://schemas.microsoft.com/office/drawing/2014/main" id="{3F9BC9DD-24B5-4AED-AE44-62CEA4043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60350"/>
            <a:ext cx="87852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algn="ctr"/>
            <a:r>
              <a:rPr lang="it-IT" alt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specie spontanee rappresentano anche il punto di partenza per il </a:t>
            </a:r>
            <a:r>
              <a:rPr lang="it-IT" altLang="it-IT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miglioramento genetico vegetale</a:t>
            </a:r>
            <a:r>
              <a:rPr lang="it-IT" alt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processo indispensabile per ottenere piante suscettibili ad essere coltivate in futuro a scopo commerciale</a:t>
            </a:r>
          </a:p>
          <a:p>
            <a:pPr algn="ctr"/>
            <a:endParaRPr lang="it-IT" altLang="it-IT" sz="2000" b="1" dirty="0">
              <a:solidFill>
                <a:srgbClr val="0066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altLang="it-IT" sz="32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soddisfare quindi le esigenze agroalimentari e biotecnologiche</a:t>
            </a:r>
          </a:p>
        </p:txBody>
      </p:sp>
      <p:sp>
        <p:nvSpPr>
          <p:cNvPr id="109571" name="Text Box 3">
            <a:extLst>
              <a:ext uri="{FF2B5EF4-FFF2-40B4-BE49-F238E27FC236}">
                <a16:creationId xmlns:a16="http://schemas.microsoft.com/office/drawing/2014/main" id="{928E3E49-A45B-4702-AE1D-EFB42D4A7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272" y="5727173"/>
            <a:ext cx="68239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it-IT" altLang="it-IT" sz="40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Conservazione </a:t>
            </a:r>
            <a:r>
              <a:rPr lang="it-IT" altLang="it-IT" sz="4000" b="1" i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situ</a:t>
            </a:r>
            <a:r>
              <a:rPr lang="it-IT" altLang="it-IT" sz="40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 </a:t>
            </a:r>
            <a:r>
              <a:rPr lang="it-IT" altLang="it-IT" sz="4000" b="1" i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situ</a:t>
            </a:r>
          </a:p>
        </p:txBody>
      </p:sp>
      <p:pic>
        <p:nvPicPr>
          <p:cNvPr id="3074" name="Picture 2" descr="Prodotti Agroalimentari Tradizionali: le eccellenze italiane">
            <a:extLst>
              <a:ext uri="{FF2B5EF4-FFF2-40B4-BE49-F238E27FC236}">
                <a16:creationId xmlns:a16="http://schemas.microsoft.com/office/drawing/2014/main" id="{21054A8B-9C8B-45FB-BAD6-CB3D85E1B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120" y="2656058"/>
            <a:ext cx="5459760" cy="307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89272" y="2781131"/>
            <a:ext cx="1485900" cy="447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it-IT" sz="2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situ</a:t>
            </a: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4754488" y="827708"/>
            <a:ext cx="1210444" cy="1737196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>
            <a:off x="2771800" y="827708"/>
            <a:ext cx="1210444" cy="1737196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535900" y="2664713"/>
            <a:ext cx="17416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situ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513384" y="3111366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Potenziamento</a:t>
            </a: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>
            <a:off x="1589584" y="3644766"/>
            <a:ext cx="533400" cy="106680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827584" y="5232390"/>
            <a:ext cx="144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Luoghi di sviluppo</a:t>
            </a: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693483" y="3652911"/>
            <a:ext cx="533400" cy="106680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2361084" y="5232390"/>
            <a:ext cx="18158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Risorse genetiche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5364088" y="3101841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Applicazione</a:t>
            </a:r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6180584" y="3522712"/>
            <a:ext cx="0" cy="91440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none"/>
          <a:lstStyle/>
          <a:p>
            <a:endParaRPr lang="it-IT" sz="200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4280257" y="4838958"/>
            <a:ext cx="3851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Orti botanici</a:t>
            </a:r>
          </a:p>
          <a:p>
            <a:pPr algn="ctr">
              <a:spcBef>
                <a:spcPct val="50000"/>
              </a:spcBef>
            </a:pPr>
            <a:r>
              <a:rPr lang="it-IT" sz="2000" b="1" i="0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Recupero  di aree degradate</a:t>
            </a:r>
          </a:p>
          <a:p>
            <a:pPr algn="ctr">
              <a:spcBef>
                <a:spcPct val="50000"/>
              </a:spcBef>
            </a:pPr>
            <a:r>
              <a:rPr lang="it-IT" sz="20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Nuova copertura vegetale</a:t>
            </a:r>
          </a:p>
        </p:txBody>
      </p:sp>
      <p:sp>
        <p:nvSpPr>
          <p:cNvPr id="2" name="Ovale 1"/>
          <p:cNvSpPr/>
          <p:nvPr/>
        </p:nvSpPr>
        <p:spPr>
          <a:xfrm>
            <a:off x="683568" y="5013176"/>
            <a:ext cx="1591816" cy="1152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2390428" y="5010269"/>
            <a:ext cx="1591816" cy="11521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e 16"/>
          <p:cNvSpPr/>
          <p:nvPr/>
        </p:nvSpPr>
        <p:spPr>
          <a:xfrm>
            <a:off x="4067944" y="4788148"/>
            <a:ext cx="4248472" cy="17371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3206478" y="288107"/>
            <a:ext cx="2731045" cy="457200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z="27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CONSERVAZIONE</a:t>
            </a:r>
            <a:endParaRPr lang="it-IT" sz="2400" b="1" dirty="0">
              <a:solidFill>
                <a:srgbClr val="FFCC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23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DFEEF53-3C73-45FA-840A-388598A8ADEC}"/>
              </a:ext>
            </a:extLst>
          </p:cNvPr>
          <p:cNvSpPr/>
          <p:nvPr/>
        </p:nvSpPr>
        <p:spPr>
          <a:xfrm>
            <a:off x="5363568" y="692696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 endemiche e/o rare e/o caratteristiche e/o indicative della flora dell’area</a:t>
            </a:r>
          </a:p>
        </p:txBody>
      </p:sp>
      <p:pic>
        <p:nvPicPr>
          <p:cNvPr id="14338" name="Picture 2" descr="https://www.tipicamenteumbria.it/wp-content/uploads/2011/09/montecucco.jpg">
            <a:extLst>
              <a:ext uri="{FF2B5EF4-FFF2-40B4-BE49-F238E27FC236}">
                <a16:creationId xmlns:a16="http://schemas.microsoft.com/office/drawing/2014/main" id="{7D437000-3B06-45A8-ABD6-DACA49EF0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680000" cy="3112200"/>
          </a:xfrm>
          <a:prstGeom prst="rect">
            <a:avLst/>
          </a:prstGeom>
          <a:noFill/>
          <a:ln>
            <a:solidFill>
              <a:srgbClr val="FF99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FDF6D65-64E5-49B0-9F21-32601D6EF87C}"/>
              </a:ext>
            </a:extLst>
          </p:cNvPr>
          <p:cNvSpPr/>
          <p:nvPr/>
        </p:nvSpPr>
        <p:spPr>
          <a:xfrm>
            <a:off x="-5328" y="3573016"/>
            <a:ext cx="4139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Accorgimenti per la salvaguardia delle specie spontanee peculiari con programmi di conservazione </a:t>
            </a:r>
            <a:r>
              <a:rPr lang="it-IT" sz="2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situ </a:t>
            </a: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 </a:t>
            </a:r>
            <a:r>
              <a:rPr lang="it-IT" sz="2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situ </a:t>
            </a: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conservazione della biodiversità</a:t>
            </a:r>
          </a:p>
        </p:txBody>
      </p:sp>
      <p:pic>
        <p:nvPicPr>
          <p:cNvPr id="14340" name="Picture 4" descr="Parco del Monte Cucco: Punti d'interesse">
            <a:extLst>
              <a:ext uri="{FF2B5EF4-FFF2-40B4-BE49-F238E27FC236}">
                <a16:creationId xmlns:a16="http://schemas.microsoft.com/office/drawing/2014/main" id="{B71AF1BA-9952-46FB-BAE6-3C338FC7F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680000" cy="3396343"/>
          </a:xfrm>
          <a:prstGeom prst="rect">
            <a:avLst/>
          </a:prstGeom>
          <a:noFill/>
          <a:ln>
            <a:solidFill>
              <a:srgbClr val="FF99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71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DFEEF53-3C73-45FA-840A-388598A8ADEC}"/>
              </a:ext>
            </a:extLst>
          </p:cNvPr>
          <p:cNvSpPr/>
          <p:nvPr/>
        </p:nvSpPr>
        <p:spPr>
          <a:xfrm>
            <a:off x="467544" y="116632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vogliamo conoscere e valorizzare le piante spontanee?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7EAE364-46EC-4045-88BA-B772FAF99C82}"/>
              </a:ext>
            </a:extLst>
          </p:cNvPr>
          <p:cNvSpPr/>
          <p:nvPr/>
        </p:nvSpPr>
        <p:spPr>
          <a:xfrm>
            <a:off x="647564" y="1834116"/>
            <a:ext cx="7848872" cy="4187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r>
              <a:rPr lang="it-IT" b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Finalità ambientali e paesaggistiche</a:t>
            </a:r>
            <a:endParaRPr lang="it-IT" dirty="0">
              <a:solidFill>
                <a:srgbClr val="00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Biodiversità</a:t>
            </a:r>
            <a:endParaRPr lang="it-IT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Stabilità dell’ecosistema</a:t>
            </a:r>
            <a:endParaRPr lang="it-IT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Indicatori d’inquinamento </a:t>
            </a:r>
            <a:endParaRPr lang="it-IT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Tutela e valorizzazione territorio</a:t>
            </a:r>
            <a:endParaRPr lang="it-IT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Zone marginali</a:t>
            </a:r>
            <a:endParaRPr lang="it-IT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785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7EAE364-46EC-4045-88BA-B772FAF99C82}"/>
              </a:ext>
            </a:extLst>
          </p:cNvPr>
          <p:cNvSpPr/>
          <p:nvPr/>
        </p:nvSpPr>
        <p:spPr>
          <a:xfrm>
            <a:off x="107504" y="377139"/>
            <a:ext cx="8928992" cy="6103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r>
              <a:rPr lang="it-IT" b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Finalità terapeutiche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Curarsi mangiando</a:t>
            </a:r>
            <a:endParaRPr lang="it-IT" sz="2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28750" lvl="1" indent="-51435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Principi attivi: 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metaboliti secondari con sostanze amare, oli essenziali, alcaloidi, composti azotati, glucosidi, tannini, mucillagini, cumarine, flavonoidi e molti altri</a:t>
            </a:r>
            <a:endParaRPr lang="it-IT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28750" lvl="1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Capacità antiossidante</a:t>
            </a:r>
          </a:p>
          <a:p>
            <a:pPr marL="1428750" lvl="1" indent="-51435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Anche le specie tossiche e/o velenose e in giusta quantità</a:t>
            </a:r>
          </a:p>
          <a:p>
            <a:pPr marL="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</a:pPr>
            <a:r>
              <a:rPr lang="it-IT" sz="24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Benessere psicofisico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Raccolta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Sensorialità </a:t>
            </a:r>
            <a:r>
              <a:rPr lang="it-IT" sz="2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toto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Relazioni uomo-ambiente </a:t>
            </a:r>
            <a:r>
              <a:rPr lang="it-IT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(equilibrio, rispetto, stagionalità, ciclicità)</a:t>
            </a:r>
            <a:endParaRPr lang="it-IT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19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52120" y="1607909"/>
            <a:ext cx="2086892" cy="36932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18" tIns="45710" rIns="91418" bIns="45710">
            <a:spAutoFit/>
          </a:bodyPr>
          <a:lstStyle/>
          <a:p>
            <a:pPr algn="ctr">
              <a:defRPr/>
            </a:pP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cavolo</a:t>
            </a:r>
            <a:r>
              <a:rPr lang="it-IT" sz="1800" b="1" dirty="0">
                <a:solidFill>
                  <a:srgbClr val="006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508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defRPr/>
            </a:pP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defRPr/>
            </a:pP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carota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355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defRPr/>
            </a:pP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finocchio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307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defRPr/>
            </a:pP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defRPr/>
            </a:pP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lattuga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855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ctr">
              <a:defRPr/>
            </a:pP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zucchina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180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defRPr/>
            </a:pP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sedano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512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>
              <a:defRPr/>
            </a:pPr>
            <a:endParaRPr lang="it-IT" sz="1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pomodoro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546</a:t>
            </a:r>
            <a:r>
              <a:rPr lang="it-IT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59532" y="1176427"/>
            <a:ext cx="3888432" cy="5078293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18" tIns="45710" rIns="91418" bIns="45710">
            <a:spAutoFit/>
          </a:bodyPr>
          <a:lstStyle/>
          <a:p>
            <a:pPr>
              <a:defRPr/>
            </a:pPr>
            <a:endParaRPr lang="it-IT" sz="18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Sonchus oleraceus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	8053</a:t>
            </a:r>
          </a:p>
          <a:p>
            <a:pPr>
              <a:defRPr/>
            </a:pPr>
            <a:endParaRPr lang="it-IT" sz="1800" b="1" dirty="0">
              <a:solidFill>
                <a:srgbClr val="3333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Reichardia picroides 	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10041</a:t>
            </a:r>
          </a:p>
          <a:p>
            <a:pPr>
              <a:defRPr/>
            </a:pPr>
            <a:endParaRPr lang="it-IT" sz="1800" b="1" dirty="0">
              <a:solidFill>
                <a:srgbClr val="3333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Rhagadiolus stellatus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	7696</a:t>
            </a:r>
          </a:p>
          <a:p>
            <a:pPr>
              <a:defRPr/>
            </a:pPr>
            <a:endParaRPr lang="it-IT" sz="1800" b="1" dirty="0">
              <a:solidFill>
                <a:srgbClr val="3333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Plantago coronopus 	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3670</a:t>
            </a:r>
          </a:p>
          <a:p>
            <a:pPr>
              <a:defRPr/>
            </a:pPr>
            <a:endParaRPr lang="it-IT" sz="1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Melissa officinalis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22071</a:t>
            </a:r>
          </a:p>
          <a:p>
            <a:pPr>
              <a:defRPr/>
            </a:pPr>
            <a:endParaRPr lang="it-IT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Allium neapolitanum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4436</a:t>
            </a:r>
          </a:p>
          <a:p>
            <a:pPr>
              <a:defRPr/>
            </a:pPr>
            <a:endParaRPr lang="it-IT" sz="1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Allium triquetrum 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6593</a:t>
            </a:r>
          </a:p>
          <a:p>
            <a:pPr>
              <a:defRPr/>
            </a:pPr>
            <a:endParaRPr lang="it-IT" sz="1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Thymus serpyllum</a:t>
            </a:r>
            <a:r>
              <a:rPr lang="it-IT" sz="1800" b="1" dirty="0">
                <a:solidFill>
                  <a:srgbClr val="CC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14065</a:t>
            </a:r>
          </a:p>
          <a:p>
            <a:pPr>
              <a:defRPr/>
            </a:pPr>
            <a:endParaRPr lang="it-IT" sz="1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it-IT" sz="1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Foeniculum vulgare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5035</a:t>
            </a:r>
            <a:endParaRPr lang="it-IT" sz="11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011205" y="836712"/>
            <a:ext cx="2025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 SPONTANEE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652120" y="842699"/>
            <a:ext cx="187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SPECIE COLTIVATE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403648" y="188640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Valori di ORAC e di polifenoli totali </a:t>
            </a:r>
            <a:r>
              <a:rPr lang="it-IT" sz="16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(μmol TE/100 g)</a:t>
            </a:r>
            <a:endParaRPr lang="it-IT" sz="2400" b="1" i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323528" y="764704"/>
            <a:ext cx="4176464" cy="55446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716016" y="764704"/>
            <a:ext cx="4176464" cy="55446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17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PIANTE AMICHE  E NEMICHE\SCHEDE\Crocus sativus (Zafferano)\Crocus-sativus-Saffron-Crocus2.jpg">
            <a:extLst>
              <a:ext uri="{FF2B5EF4-FFF2-40B4-BE49-F238E27FC236}">
                <a16:creationId xmlns:a16="http://schemas.microsoft.com/office/drawing/2014/main" id="{E2CA577B-B27A-47C3-8F56-4F3367C4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570288"/>
            <a:ext cx="4211638" cy="315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Risultati immagini per crocus sativus">
            <a:hlinkClick r:id="rId4" action="ppaction://hlinksldjump"/>
            <a:extLst>
              <a:ext uri="{FF2B5EF4-FFF2-40B4-BE49-F238E27FC236}">
                <a16:creationId xmlns:a16="http://schemas.microsoft.com/office/drawing/2014/main" id="{32E54A53-DEA8-41F8-8A5F-2EBF847D9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762" y="3629579"/>
            <a:ext cx="2952328" cy="295232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2" name="Picture 8" descr="Risultati immagini per colchicum autumnale">
            <a:extLst>
              <a:ext uri="{FF2B5EF4-FFF2-40B4-BE49-F238E27FC236}">
                <a16:creationId xmlns:a16="http://schemas.microsoft.com/office/drawing/2014/main" id="{7061701F-F378-4049-953E-A2DC804CF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3" t="5396" r="14979"/>
          <a:stretch>
            <a:fillRect/>
          </a:stretch>
        </p:blipFill>
        <p:spPr bwMode="auto">
          <a:xfrm>
            <a:off x="5148064" y="188640"/>
            <a:ext cx="2461678" cy="275466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907C2EDA-93F6-43E0-882C-F0F89616B348}"/>
              </a:ext>
            </a:extLst>
          </p:cNvPr>
          <p:cNvSpPr/>
          <p:nvPr/>
        </p:nvSpPr>
        <p:spPr>
          <a:xfrm>
            <a:off x="3492500" y="5084763"/>
            <a:ext cx="3095625" cy="1079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FB9103-AB20-42FF-9E9B-5A548937D7B2}"/>
              </a:ext>
            </a:extLst>
          </p:cNvPr>
          <p:cNvSpPr txBox="1"/>
          <p:nvPr/>
        </p:nvSpPr>
        <p:spPr>
          <a:xfrm>
            <a:off x="4311650" y="3022600"/>
            <a:ext cx="1495425" cy="577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105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Colchicum autumnale</a:t>
            </a:r>
          </a:p>
          <a:p>
            <a:pPr algn="ctr">
              <a:defRPr/>
            </a:pPr>
            <a:r>
              <a:rPr lang="it-IT" sz="105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ZAFFERANONE</a:t>
            </a:r>
          </a:p>
          <a:p>
            <a:pPr algn="ctr">
              <a:defRPr/>
            </a:pPr>
            <a:r>
              <a:rPr lang="it-IT" sz="105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ZAFFERANO BASTARDO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94D36A-3A5B-4AB7-A0BA-4606A69F1B8C}"/>
              </a:ext>
            </a:extLst>
          </p:cNvPr>
          <p:cNvSpPr txBox="1"/>
          <p:nvPr/>
        </p:nvSpPr>
        <p:spPr>
          <a:xfrm>
            <a:off x="4427538" y="6480175"/>
            <a:ext cx="957313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05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Crocus sativus</a:t>
            </a:r>
          </a:p>
        </p:txBody>
      </p:sp>
      <p:sp>
        <p:nvSpPr>
          <p:cNvPr id="31752" name="Rectangle 1">
            <a:extLst>
              <a:ext uri="{FF2B5EF4-FFF2-40B4-BE49-F238E27FC236}">
                <a16:creationId xmlns:a16="http://schemas.microsoft.com/office/drawing/2014/main" id="{74BAC12B-7157-456E-9CF0-DBDAAB422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2727325"/>
            <a:ext cx="219551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Fiori velenosi scambiati per zafferano, coniugi muoiono per un risotto (Folgaria)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Trento 18 settembre 2017</a:t>
            </a:r>
          </a:p>
        </p:txBody>
      </p:sp>
      <p:pic>
        <p:nvPicPr>
          <p:cNvPr id="31753" name="Immagine 2">
            <a:extLst>
              <a:ext uri="{FF2B5EF4-FFF2-40B4-BE49-F238E27FC236}">
                <a16:creationId xmlns:a16="http://schemas.microsoft.com/office/drawing/2014/main" id="{BADBE9FD-B673-4C8B-A26D-BBC8017D0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85725"/>
            <a:ext cx="4211638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BF16A5F5-4D31-4AEC-B027-05B340874EB6}"/>
              </a:ext>
            </a:extLst>
          </p:cNvPr>
          <p:cNvSpPr/>
          <p:nvPr/>
        </p:nvSpPr>
        <p:spPr>
          <a:xfrm rot="724282">
            <a:off x="3379788" y="1525588"/>
            <a:ext cx="2982912" cy="6508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63D8E5D-475C-46FD-95B5-4C234B83CBD2}"/>
              </a:ext>
            </a:extLst>
          </p:cNvPr>
          <p:cNvSpPr txBox="1"/>
          <p:nvPr/>
        </p:nvSpPr>
        <p:spPr>
          <a:xfrm>
            <a:off x="7357877" y="346075"/>
            <a:ext cx="148309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105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ESISTE ANTIDOTO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5A29FDD-14DD-44CA-A2E6-2C296EDD671C}"/>
              </a:ext>
            </a:extLst>
          </p:cNvPr>
          <p:cNvSpPr/>
          <p:nvPr/>
        </p:nvSpPr>
        <p:spPr>
          <a:xfrm>
            <a:off x="6902450" y="6581775"/>
            <a:ext cx="2289409" cy="25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it-IT" sz="105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ZAFFERANO TOSSICO &gt;10g DI STIMMI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7EAE364-46EC-4045-88BA-B772FAF99C82}"/>
              </a:ext>
            </a:extLst>
          </p:cNvPr>
          <p:cNvSpPr/>
          <p:nvPr/>
        </p:nvSpPr>
        <p:spPr>
          <a:xfrm>
            <a:off x="466834" y="1423579"/>
            <a:ext cx="8210333" cy="3579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r>
              <a:rPr lang="it-IT" b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Finalità alimentari</a:t>
            </a:r>
          </a:p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Proprietà nutritive (sali minerali, fibre, vitamine..)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endParaRPr lang="it-IT" sz="18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Varietà</a:t>
            </a: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CC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(vs omologazione: 40.000 piante commestibili al mondo; solo 828 entrate a far parte dell’alimentazione in Italia)</a:t>
            </a: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endParaRPr lang="it-IT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Sapidità,  </a:t>
            </a:r>
            <a:r>
              <a:rPr lang="it-IT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gusti dimenticati, legati ai vari territori e stagioni</a:t>
            </a:r>
            <a:endParaRPr lang="it-IT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16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">
            <a:extLst>
              <a:ext uri="{FF2B5EF4-FFF2-40B4-BE49-F238E27FC236}">
                <a16:creationId xmlns:a16="http://schemas.microsoft.com/office/drawing/2014/main" id="{9FC12433-D4BB-441F-B3A6-D3E93BD53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13" y="6034088"/>
            <a:ext cx="3494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hangingPunct="0">
              <a:lnSpc>
                <a:spcPct val="100000"/>
              </a:lnSpc>
              <a:buNone/>
            </a:pPr>
            <a:r>
              <a:rPr lang="it-IT" altLang="it-IT" sz="1800" b="1" dirty="0">
                <a:solidFill>
                  <a:srgbClr val="66FF33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Soddisfano gran parte del fabbisogno alimentare</a:t>
            </a:r>
          </a:p>
        </p:txBody>
      </p:sp>
      <p:sp>
        <p:nvSpPr>
          <p:cNvPr id="23555" name="Rettangolo 1">
            <a:extLst>
              <a:ext uri="{FF2B5EF4-FFF2-40B4-BE49-F238E27FC236}">
                <a16:creationId xmlns:a16="http://schemas.microsoft.com/office/drawing/2014/main" id="{5B1C42E8-84EB-4298-A3BC-055E8AD0E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0"/>
            <a:ext cx="6696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SPECIE COMMESTIBILI NEL MONDO</a:t>
            </a: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6" name="Rectangle 12">
            <a:extLst>
              <a:ext uri="{FF2B5EF4-FFF2-40B4-BE49-F238E27FC236}">
                <a16:creationId xmlns:a16="http://schemas.microsoft.com/office/drawing/2014/main" id="{F9D9C6A8-9EA7-4574-98A1-DBB6306D5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25" y="1985465"/>
            <a:ext cx="2025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Effettivamente addomesticate</a:t>
            </a:r>
          </a:p>
        </p:txBody>
      </p:sp>
      <p:sp>
        <p:nvSpPr>
          <p:cNvPr id="23557" name="Rettangolo 26">
            <a:extLst>
              <a:ext uri="{FF2B5EF4-FFF2-40B4-BE49-F238E27FC236}">
                <a16:creationId xmlns:a16="http://schemas.microsoft.com/office/drawing/2014/main" id="{312982EA-702E-4CDC-A1CE-C44A784BF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25538"/>
            <a:ext cx="15965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ca. 250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C0E3B0A6-DD2B-45D6-AEA1-054F113F2832}"/>
              </a:ext>
            </a:extLst>
          </p:cNvPr>
          <p:cNvSpPr/>
          <p:nvPr/>
        </p:nvSpPr>
        <p:spPr>
          <a:xfrm>
            <a:off x="350838" y="992188"/>
            <a:ext cx="1592262" cy="971550"/>
          </a:xfrm>
          <a:prstGeom prst="ellipse">
            <a:avLst/>
          </a:prstGeom>
          <a:noFill/>
          <a:ln w="571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CCFF9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9" name="Rettangolo 24">
            <a:extLst>
              <a:ext uri="{FF2B5EF4-FFF2-40B4-BE49-F238E27FC236}">
                <a16:creationId xmlns:a16="http://schemas.microsoft.com/office/drawing/2014/main" id="{731E1131-A81B-4D03-A617-A3A888DA1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936625"/>
            <a:ext cx="21244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6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ca. 40.000</a:t>
            </a: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it-IT" altLang="it-IT" sz="40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FC744BF8-DBF1-4868-A24E-7EA14E78D361}"/>
              </a:ext>
            </a:extLst>
          </p:cNvPr>
          <p:cNvSpPr/>
          <p:nvPr/>
        </p:nvSpPr>
        <p:spPr>
          <a:xfrm>
            <a:off x="6709221" y="790574"/>
            <a:ext cx="2187129" cy="981075"/>
          </a:xfrm>
          <a:prstGeom prst="ellipse">
            <a:avLst/>
          </a:prstGeom>
          <a:noFill/>
          <a:ln w="571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endParaRPr lang="it-IT" sz="1800" dirty="0">
              <a:solidFill>
                <a:srgbClr val="CCFF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61" name="Rettangolo 27">
            <a:extLst>
              <a:ext uri="{FF2B5EF4-FFF2-40B4-BE49-F238E27FC236}">
                <a16:creationId xmlns:a16="http://schemas.microsoft.com/office/drawing/2014/main" id="{375EBA1D-AE4A-488E-8412-F7F33E4BA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225" y="5237659"/>
            <a:ext cx="1270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endParaRPr kumimoji="0" lang="it-IT" altLang="it-IT" sz="3600" b="1" i="0" u="none" strike="noStrike" kern="1200" cap="none" spc="0" normalizeH="0" baseline="0" noProof="0" dirty="0">
              <a:ln>
                <a:noFill/>
              </a:ln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CA97A50E-EB51-40B3-825E-8D83763352ED}"/>
              </a:ext>
            </a:extLst>
          </p:cNvPr>
          <p:cNvSpPr/>
          <p:nvPr/>
        </p:nvSpPr>
        <p:spPr>
          <a:xfrm>
            <a:off x="6789738" y="5154613"/>
            <a:ext cx="1450975" cy="9096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63" name="Rettangolo 2">
            <a:extLst>
              <a:ext uri="{FF2B5EF4-FFF2-40B4-BE49-F238E27FC236}">
                <a16:creationId xmlns:a16="http://schemas.microsoft.com/office/drawing/2014/main" id="{133CE6DF-D80B-4980-8AF4-95857C3CA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6388100"/>
            <a:ext cx="395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Fabiano Camangi, Davide Bettini, Agostino Stefani, 2017 - Piante spontanee d'uso alimentare. Viaggio alla scoperta della cucina povera</a:t>
            </a:r>
          </a:p>
        </p:txBody>
      </p:sp>
      <p:pic>
        <p:nvPicPr>
          <p:cNvPr id="23564" name="Picture 16" descr="Risultati immagini per mondo">
            <a:extLst>
              <a:ext uri="{FF2B5EF4-FFF2-40B4-BE49-F238E27FC236}">
                <a16:creationId xmlns:a16="http://schemas.microsoft.com/office/drawing/2014/main" id="{AFF9E5A7-63A3-4F92-B843-A4213C1E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1" y="1231901"/>
            <a:ext cx="6591299" cy="4394199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1">
            <a:extLst>
              <a:ext uri="{FF2B5EF4-FFF2-40B4-BE49-F238E27FC236}">
                <a16:creationId xmlns:a16="http://schemas.microsoft.com/office/drawing/2014/main" id="{4C599678-551C-4948-94BB-321FFD880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6174601"/>
            <a:ext cx="4233737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it-IT" altLang="it-IT" sz="1000" i="1" dirty="0">
                <a:solidFill>
                  <a:schemeClr val="bg1"/>
                </a:solidFill>
                <a:latin typeface="Arial Narrow" panose="020B0606020202030204" pitchFamily="34" charset="0"/>
              </a:rPr>
              <a:t>Tomei P.E., R.E. Uncini Manganelli., Trimarchi S., Camangi F. (2006) – Ethnopharmacobotany in Italy: State of knowledge and prospect in the future. Proceedings of the Fourth International Congress of Ethnobotany (ICEB 2005): 123-127</a:t>
            </a:r>
          </a:p>
        </p:txBody>
      </p:sp>
    </p:spTree>
    <p:extLst>
      <p:ext uri="{BB962C8B-B14F-4D97-AF65-F5344CB8AC3E}">
        <p14:creationId xmlns:p14="http://schemas.microsoft.com/office/powerpoint/2010/main" val="3861251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6" grpId="0"/>
      <p:bldP spid="23557" grpId="0"/>
      <p:bldP spid="16" grpId="0" animBg="1"/>
      <p:bldP spid="23561" grpId="0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asellaDiTesto 1">
            <a:extLst>
              <a:ext uri="{FF2B5EF4-FFF2-40B4-BE49-F238E27FC236}">
                <a16:creationId xmlns:a16="http://schemas.microsoft.com/office/drawing/2014/main" id="{520F6C8B-8588-47B3-8F4A-4F92A6D8D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69863"/>
            <a:ext cx="4503737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1.634</a:t>
            </a: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it-IT" alt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Uso etnobotanico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ca. 22% flora vascolare italiana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79" name="CasellaDiTesto 3">
            <a:extLst>
              <a:ext uri="{FF2B5EF4-FFF2-40B4-BE49-F238E27FC236}">
                <a16:creationId xmlns:a16="http://schemas.microsoft.com/office/drawing/2014/main" id="{A5BE1003-8F49-4964-BF52-D3C362678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2423" y="2335609"/>
            <a:ext cx="13500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1354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it-IT" altLang="it-IT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1" dirty="0">
                <a:solidFill>
                  <a:srgbClr val="66FF33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1" dirty="0">
                <a:solidFill>
                  <a:srgbClr val="66FF33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medicinale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0" name="CasellaDiTesto 4">
            <a:extLst>
              <a:ext uri="{FF2B5EF4-FFF2-40B4-BE49-F238E27FC236}">
                <a16:creationId xmlns:a16="http://schemas.microsoft.com/office/drawing/2014/main" id="{318731DC-D3C5-4EF9-B60C-9D6191AA6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159" y="4303713"/>
            <a:ext cx="310418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66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828</a:t>
            </a:r>
            <a:r>
              <a:rPr kumimoji="0" lang="it-IT" altLang="it-IT" sz="5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600" b="1" dirty="0">
                <a:solidFill>
                  <a:srgbClr val="66FF33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kumimoji="0" lang="it-IT" alt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so alimentare</a:t>
            </a:r>
          </a:p>
        </p:txBody>
      </p:sp>
      <p:sp>
        <p:nvSpPr>
          <p:cNvPr id="24581" name="CasellaDiTesto 5">
            <a:extLst>
              <a:ext uri="{FF2B5EF4-FFF2-40B4-BE49-F238E27FC236}">
                <a16:creationId xmlns:a16="http://schemas.microsoft.com/office/drawing/2014/main" id="{62CCC9BE-1D0A-4D9D-A5EF-61E21F236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59" y="4653136"/>
            <a:ext cx="195117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413 veterinario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313 domestico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233 rituale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180 artigianale…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A74456EB-9CA5-4600-85A5-61606757F184}"/>
              </a:ext>
            </a:extLst>
          </p:cNvPr>
          <p:cNvSpPr/>
          <p:nvPr/>
        </p:nvSpPr>
        <p:spPr>
          <a:xfrm>
            <a:off x="5745163" y="4104482"/>
            <a:ext cx="1944687" cy="14763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4" name="Rettangolo 1">
            <a:extLst>
              <a:ext uri="{FF2B5EF4-FFF2-40B4-BE49-F238E27FC236}">
                <a16:creationId xmlns:a16="http://schemas.microsoft.com/office/drawing/2014/main" id="{124D8612-E85B-4123-801D-6110FCBFA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6174601"/>
            <a:ext cx="4233737" cy="7078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Tomei P.E., R.E. Uncini Manganelli., Trimarchi S., Camangi F. (2006) – Ethnopharmacobotany in Italy: State of knowledge and prospect in the future. Proceedings of the Fourth International Congress of Ethnobotany (ICEB 2005): 123-127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04ADE230-9107-4A6E-B728-B7F036DF6CC5}"/>
              </a:ext>
            </a:extLst>
          </p:cNvPr>
          <p:cNvSpPr/>
          <p:nvPr/>
        </p:nvSpPr>
        <p:spPr>
          <a:xfrm>
            <a:off x="5780179" y="2249682"/>
            <a:ext cx="1944687" cy="1489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7271B449-C8C5-49FD-9E0F-B81CDE412664}"/>
              </a:ext>
            </a:extLst>
          </p:cNvPr>
          <p:cNvSpPr/>
          <p:nvPr/>
        </p:nvSpPr>
        <p:spPr>
          <a:xfrm>
            <a:off x="4788025" y="139701"/>
            <a:ext cx="3888432" cy="17541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L'Italia delle Regioni: la geografia politica dell'Italia - Cultura e  civiltà - Studia Rapido">
            <a:extLst>
              <a:ext uri="{FF2B5EF4-FFF2-40B4-BE49-F238E27FC236}">
                <a16:creationId xmlns:a16="http://schemas.microsoft.com/office/drawing/2014/main" id="{80797340-4C34-40DD-AE0D-5AA154CB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895"/>
            <a:ext cx="4545454" cy="51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1">
            <a:extLst>
              <a:ext uri="{FF2B5EF4-FFF2-40B4-BE49-F238E27FC236}">
                <a16:creationId xmlns:a16="http://schemas.microsoft.com/office/drawing/2014/main" id="{826CB27D-28F8-480C-896D-7F7D04C8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8" y="6174601"/>
            <a:ext cx="4233737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it-IT" altLang="it-IT" sz="1000" i="1" dirty="0">
                <a:solidFill>
                  <a:schemeClr val="bg1"/>
                </a:solidFill>
                <a:latin typeface="Arial Narrow" panose="020B0606020202030204" pitchFamily="34" charset="0"/>
              </a:rPr>
              <a:t>Tomei P.E., R.E. Uncini Manganelli., Trimarchi S., Camangi F. (2006) – Ethnopharmacobotany in Italy: State of knowledge and prospect in the future. Proceedings of the Fourth International Congress of Ethnobotany (ICEB 2005): 123-127</a:t>
            </a:r>
          </a:p>
        </p:txBody>
      </p:sp>
    </p:spTree>
    <p:extLst>
      <p:ext uri="{BB962C8B-B14F-4D97-AF65-F5344CB8AC3E}">
        <p14:creationId xmlns:p14="http://schemas.microsoft.com/office/powerpoint/2010/main" val="2905084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asellaDiTesto 2">
            <a:extLst>
              <a:ext uri="{FF2B5EF4-FFF2-40B4-BE49-F238E27FC236}">
                <a16:creationId xmlns:a16="http://schemas.microsoft.com/office/drawing/2014/main" id="{86E9A43A-602A-41AA-AF35-26244BC6F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6525"/>
            <a:ext cx="10775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50%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6D9140A-1DDD-4A34-A566-E1A0903838FC}"/>
              </a:ext>
            </a:extLst>
          </p:cNvPr>
          <p:cNvSpPr/>
          <p:nvPr/>
        </p:nvSpPr>
        <p:spPr>
          <a:xfrm>
            <a:off x="251619" y="49213"/>
            <a:ext cx="8640762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CEREALI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Riso, Frumento, Mais, Orzo, Sorgo</a:t>
            </a:r>
          </a:p>
        </p:txBody>
      </p:sp>
      <p:pic>
        <p:nvPicPr>
          <p:cNvPr id="284674" name="Picture 2" descr="Risultati immagini per riso">
            <a:extLst>
              <a:ext uri="{FF2B5EF4-FFF2-40B4-BE49-F238E27FC236}">
                <a16:creationId xmlns:a16="http://schemas.microsoft.com/office/drawing/2014/main" id="{C6D544B6-8E22-4D9D-8C82-9D5105D52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r="18606"/>
          <a:stretch/>
        </p:blipFill>
        <p:spPr bwMode="auto">
          <a:xfrm>
            <a:off x="138113" y="1268413"/>
            <a:ext cx="2238375" cy="2160587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284676" name="Picture 4" descr="Risultati immagini per frumento">
            <a:extLst>
              <a:ext uri="{FF2B5EF4-FFF2-40B4-BE49-F238E27FC236}">
                <a16:creationId xmlns:a16="http://schemas.microsoft.com/office/drawing/2014/main" id="{FF5B8B44-5CB2-48F2-9BA6-6CD351537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00213"/>
            <a:ext cx="4129087" cy="2160587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30726" name="Picture 6" descr="Risultati immagini per mais">
            <a:extLst>
              <a:ext uri="{FF2B5EF4-FFF2-40B4-BE49-F238E27FC236}">
                <a16:creationId xmlns:a16="http://schemas.microsoft.com/office/drawing/2014/main" id="{0D7AB4C2-D3AB-41A9-B3E3-E27275E91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3933825"/>
            <a:ext cx="3910012" cy="2444750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4680" name="Picture 8" descr="Risultati immagini per orzo">
            <a:extLst>
              <a:ext uri="{FF2B5EF4-FFF2-40B4-BE49-F238E27FC236}">
                <a16:creationId xmlns:a16="http://schemas.microsoft.com/office/drawing/2014/main" id="{AED21EBF-95B2-4F55-8483-C430F3189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4487863"/>
            <a:ext cx="2613025" cy="2159000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284682" name="Picture 10" descr="Risultati immagini per sorgo">
            <a:extLst>
              <a:ext uri="{FF2B5EF4-FFF2-40B4-BE49-F238E27FC236}">
                <a16:creationId xmlns:a16="http://schemas.microsoft.com/office/drawing/2014/main" id="{C874FF93-305C-464A-B9F5-2FF8B0AC77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0" t="14608" r="31516"/>
          <a:stretch/>
        </p:blipFill>
        <p:spPr bwMode="auto">
          <a:xfrm>
            <a:off x="6789738" y="1268413"/>
            <a:ext cx="2203450" cy="4298950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83299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7EAE364-46EC-4045-88BA-B772FAF99C82}"/>
              </a:ext>
            </a:extLst>
          </p:cNvPr>
          <p:cNvSpPr/>
          <p:nvPr/>
        </p:nvSpPr>
        <p:spPr>
          <a:xfrm>
            <a:off x="466834" y="890613"/>
            <a:ext cx="8210333" cy="5076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r>
              <a:rPr lang="it-IT" b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Finalità per l’agricoltura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 per il miglioramento genetico vegetale 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Biodiversità 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Indicazione per le concimazioni 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Creare opportunità d’impresa 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agriturismi 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99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multifunzionalità e escursioni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corsi 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 ricreative 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CC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manifestazioni, mostre</a:t>
            </a:r>
          </a:p>
        </p:txBody>
      </p:sp>
    </p:spTree>
    <p:extLst>
      <p:ext uri="{BB962C8B-B14F-4D97-AF65-F5344CB8AC3E}">
        <p14:creationId xmlns:p14="http://schemas.microsoft.com/office/powerpoint/2010/main" val="1037495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 progetto di agricoltura innovativa Coltivare la Bellezza in Toscana">
            <a:extLst>
              <a:ext uri="{FF2B5EF4-FFF2-40B4-BE49-F238E27FC236}">
                <a16:creationId xmlns:a16="http://schemas.microsoft.com/office/drawing/2014/main" id="{443CCACF-2710-48DA-82B5-9B29120F2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740" y="339627"/>
            <a:ext cx="5988521" cy="6178746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999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tente\Dropbox\BEVAGNA\71479_600923593252562_195472957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860000" cy="3645000"/>
          </a:xfrm>
          <a:prstGeom prst="rect">
            <a:avLst/>
          </a:prstGeom>
          <a:ln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95581" y="3761632"/>
            <a:ext cx="31867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Parco di Santa Margherita - Perugia</a:t>
            </a: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B688B2B2-85E8-4570-8961-4DD7FB24B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6496" y="3096368"/>
            <a:ext cx="4860000" cy="3645150"/>
          </a:xfrm>
          <a:prstGeom prst="rect">
            <a:avLst/>
          </a:prstGeom>
          <a:ln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5892F39-C6A3-49CC-9E59-96DE9B05ACE9}"/>
              </a:ext>
            </a:extLst>
          </p:cNvPr>
          <p:cNvSpPr txBox="1"/>
          <p:nvPr/>
        </p:nvSpPr>
        <p:spPr>
          <a:xfrm>
            <a:off x="6948264" y="2757814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Spello</a:t>
            </a:r>
          </a:p>
        </p:txBody>
      </p:sp>
    </p:spTree>
    <p:extLst>
      <p:ext uri="{BB962C8B-B14F-4D97-AF65-F5344CB8AC3E}">
        <p14:creationId xmlns:p14="http://schemas.microsoft.com/office/powerpoint/2010/main" val="3691986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69BE6EA3-D495-44D8-9CCA-5D675593B8F3}"/>
              </a:ext>
            </a:extLst>
          </p:cNvPr>
          <p:cNvSpPr/>
          <p:nvPr/>
        </p:nvSpPr>
        <p:spPr>
          <a:xfrm>
            <a:off x="4283968" y="3281739"/>
            <a:ext cx="966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Spello</a:t>
            </a:r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F8BACE3-5F9E-45DC-94FA-794C9BA9D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45" y="3105569"/>
            <a:ext cx="4860000" cy="364500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14ABDA2-762E-44B7-AD4A-8933DF42D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5" y="109541"/>
            <a:ext cx="4860000" cy="364500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848F2D3-D83B-4F38-A76A-ED622D20FE8F}"/>
              </a:ext>
            </a:extLst>
          </p:cNvPr>
          <p:cNvSpPr txBox="1"/>
          <p:nvPr/>
        </p:nvSpPr>
        <p:spPr>
          <a:xfrm>
            <a:off x="6948264" y="2757814"/>
            <a:ext cx="1228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Salzano (VZ)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217039" y="3058691"/>
            <a:ext cx="3766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Mostra delle erbe spontanee- Perugia 26.4-2015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C2952E7-EE9C-4EF1-BCC3-D6A92E919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860000" cy="291600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31AB3EF3-16B3-47EC-A73D-6F3962AA0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649" y="4145288"/>
            <a:ext cx="3528392" cy="2646401"/>
          </a:xfrm>
          <a:prstGeom prst="ellipse">
            <a:avLst/>
          </a:prstGeom>
          <a:ln w="317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B583AC9-7E07-48BA-A410-0AD455E6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6496" y="3168376"/>
            <a:ext cx="4860000" cy="364500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FE9EF3A-F285-4F2E-970D-ADC3EE897F13}"/>
              </a:ext>
            </a:extLst>
          </p:cNvPr>
          <p:cNvSpPr txBox="1"/>
          <p:nvPr/>
        </p:nvSpPr>
        <p:spPr>
          <a:xfrm>
            <a:off x="5110048" y="2711283"/>
            <a:ext cx="3285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Mostra delle erbe spontanee- Spello 2016</a:t>
            </a:r>
          </a:p>
        </p:txBody>
      </p:sp>
    </p:spTree>
    <p:extLst>
      <p:ext uri="{BB962C8B-B14F-4D97-AF65-F5344CB8AC3E}">
        <p14:creationId xmlns:p14="http://schemas.microsoft.com/office/powerpoint/2010/main" val="1106034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5BF32B05-A722-4536-BE40-0736DD5B9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284984"/>
            <a:ext cx="1872208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lIns="91418" tIns="45710" rIns="91418" bIns="4571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Malva sylvestris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MALVA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2706E52D-DD26-49D5-9107-77818C3CF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8201" y="3284984"/>
            <a:ext cx="2064279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lIns="91418" tIns="45710" rIns="91418" bIns="4571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Ranunculus lanuginosus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RANUNCOLO LANUTO</a:t>
            </a:r>
          </a:p>
        </p:txBody>
      </p:sp>
      <p:pic>
        <p:nvPicPr>
          <p:cNvPr id="33800" name="Picture 20" descr="Risultati immagini per malva sylvestris foglie">
            <a:extLst>
              <a:ext uri="{FF2B5EF4-FFF2-40B4-BE49-F238E27FC236}">
                <a16:creationId xmlns:a16="http://schemas.microsoft.com/office/drawing/2014/main" id="{844D5BA6-CE14-417E-B6DE-1DC067FAF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4078288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22" descr="Risultati immagini per ranunculus lanuginosus">
            <a:extLst>
              <a:ext uri="{FF2B5EF4-FFF2-40B4-BE49-F238E27FC236}">
                <a16:creationId xmlns:a16="http://schemas.microsoft.com/office/drawing/2014/main" id="{F0F32F39-58FF-41E6-ABC5-DAB634A48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88913"/>
            <a:ext cx="3798888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Rettangolo 9">
            <a:extLst>
              <a:ext uri="{FF2B5EF4-FFF2-40B4-BE49-F238E27FC236}">
                <a16:creationId xmlns:a16="http://schemas.microsoft.com/office/drawing/2014/main" id="{E1623DD5-F094-4C45-A756-7A82A3D29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9" y="5565903"/>
            <a:ext cx="883126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Glucosidi tossici (Ranuncolina) di sapore amaro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Reazioni allergiche, vescicatorie, problemi respiratori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Azioni antibatteriche e antimicotiche</a:t>
            </a:r>
          </a:p>
        </p:txBody>
      </p:sp>
      <p:sp>
        <p:nvSpPr>
          <p:cNvPr id="33803" name="CasellaDiTesto 10">
            <a:extLst>
              <a:ext uri="{FF2B5EF4-FFF2-40B4-BE49-F238E27FC236}">
                <a16:creationId xmlns:a16="http://schemas.microsoft.com/office/drawing/2014/main" id="{226659C7-23F0-4D72-A371-8F330F5FB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16338"/>
            <a:ext cx="3866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I-XII</a:t>
            </a:r>
          </a:p>
        </p:txBody>
      </p:sp>
      <p:sp>
        <p:nvSpPr>
          <p:cNvPr id="33804" name="CasellaDiTesto 11">
            <a:extLst>
              <a:ext uri="{FF2B5EF4-FFF2-40B4-BE49-F238E27FC236}">
                <a16:creationId xmlns:a16="http://schemas.microsoft.com/office/drawing/2014/main" id="{C3604AE3-AD5C-44FA-8961-49D986E98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700" y="3716338"/>
            <a:ext cx="3866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I-XII</a:t>
            </a:r>
          </a:p>
        </p:txBody>
      </p:sp>
      <p:pic>
        <p:nvPicPr>
          <p:cNvPr id="13" name="Picture 16" descr="Immagine correlata">
            <a:extLst>
              <a:ext uri="{FF2B5EF4-FFF2-40B4-BE49-F238E27FC236}">
                <a16:creationId xmlns:a16="http://schemas.microsoft.com/office/drawing/2014/main" id="{DA599E57-D6F6-48BA-8CA0-7CA395CEF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307" y="2978664"/>
            <a:ext cx="2800000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8" descr="Risultati immagini per RANUNCULUS LANUGINOSUS">
            <a:extLst>
              <a:ext uri="{FF2B5EF4-FFF2-40B4-BE49-F238E27FC236}">
                <a16:creationId xmlns:a16="http://schemas.microsoft.com/office/drawing/2014/main" id="{19D0597B-F025-479C-9C95-7A3DF81DF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83742" y="2966944"/>
            <a:ext cx="2603999" cy="252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15C3922F-5118-4B01-8B9B-19C88325A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212976"/>
            <a:ext cx="1872208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lIns="91418" tIns="45710" rIns="91418" bIns="4571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Malva sylvestris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MALVA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F22E099-71AB-4C80-BE01-23C5982C4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212976"/>
            <a:ext cx="3000383" cy="4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lIns="91418" tIns="45710" rIns="91418" bIns="4571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Ranunculus lanuginosus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RANUNCOLO LANUTO</a:t>
            </a:r>
          </a:p>
        </p:txBody>
      </p:sp>
      <p:pic>
        <p:nvPicPr>
          <p:cNvPr id="34824" name="Picture 2" descr="Risultati immagini per malva sylvestris foglie">
            <a:extLst>
              <a:ext uri="{FF2B5EF4-FFF2-40B4-BE49-F238E27FC236}">
                <a16:creationId xmlns:a16="http://schemas.microsoft.com/office/drawing/2014/main" id="{55EDC0AA-FACB-43D9-9EEA-AF97D8B1F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5888"/>
            <a:ext cx="30607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56" name="Picture 4" descr="Risultati immagini per malva sylvestris foglie">
            <a:extLst>
              <a:ext uri="{FF2B5EF4-FFF2-40B4-BE49-F238E27FC236}">
                <a16:creationId xmlns:a16="http://schemas.microsoft.com/office/drawing/2014/main" id="{97B0C064-7AD8-4D33-94F3-4C53D2FE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2863157" cy="216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826" name="Picture 6" descr="Risultati immagini per RANUNCULUS LANUGINOSUS">
            <a:extLst>
              <a:ext uri="{FF2B5EF4-FFF2-40B4-BE49-F238E27FC236}">
                <a16:creationId xmlns:a16="http://schemas.microsoft.com/office/drawing/2014/main" id="{028E07D1-6256-4135-835B-D2ADA9C65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15888"/>
            <a:ext cx="4586288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60" name="Picture 8" descr="Risultati immagini per RANUNCULUS LANUGINOSUS">
            <a:extLst>
              <a:ext uri="{FF2B5EF4-FFF2-40B4-BE49-F238E27FC236}">
                <a16:creationId xmlns:a16="http://schemas.microsoft.com/office/drawing/2014/main" id="{64304BB9-D31D-4369-B479-1386C658F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93096"/>
            <a:ext cx="2382351" cy="216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6362" name="Picture 10" descr="Immagine correlata">
            <a:extLst>
              <a:ext uri="{FF2B5EF4-FFF2-40B4-BE49-F238E27FC236}">
                <a16:creationId xmlns:a16="http://schemas.microsoft.com/office/drawing/2014/main" id="{44907349-4F31-44DD-8BF6-B3F211021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62" b="6656"/>
          <a:stretch>
            <a:fillRect/>
          </a:stretch>
        </p:blipFill>
        <p:spPr bwMode="auto">
          <a:xfrm>
            <a:off x="6660232" y="4293096"/>
            <a:ext cx="2336691" cy="216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4829" name="Text Box 6">
            <a:extLst>
              <a:ext uri="{FF2B5EF4-FFF2-40B4-BE49-F238E27FC236}">
                <a16:creationId xmlns:a16="http://schemas.microsoft.com/office/drawing/2014/main" id="{382125EB-E91C-4D28-BCD5-19EAED25A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3695700"/>
            <a:ext cx="31099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10" rIns="91418" bIns="4571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ahoma" panose="020B0604030504040204" pitchFamily="34" charset="0"/>
              </a:rPr>
              <a:t>DOLCIASTRA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aguzzate la vista settimana enigmist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>
              <a:latin typeface="Arial Narrow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30194" y="116632"/>
            <a:ext cx="6883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FF00"/>
                </a:solidFill>
                <a:latin typeface="Arial Narrow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DETERMINAZIONE O IDENTIFICAZIONE DELLE PIANTE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99592" y="5733256"/>
            <a:ext cx="72579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FF00"/>
                </a:solidFill>
                <a:latin typeface="Arial Narrow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ATTRAVERSO LA MORFOLOGIA DELE PIANTE E USO DI GUIDE BOTANICHE</a:t>
            </a:r>
          </a:p>
        </p:txBody>
      </p:sp>
      <p:pic>
        <p:nvPicPr>
          <p:cNvPr id="119810" name="Picture 2" descr="Immagine correlata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2084399" y="-636127"/>
            <a:ext cx="5040559" cy="7554189"/>
          </a:xfrm>
          <a:prstGeom prst="rect">
            <a:avLst/>
          </a:prstGeom>
          <a:noFill/>
        </p:spPr>
      </p:pic>
      <p:sp>
        <p:nvSpPr>
          <p:cNvPr id="7" name="Ovale 6"/>
          <p:cNvSpPr/>
          <p:nvPr/>
        </p:nvSpPr>
        <p:spPr>
          <a:xfrm>
            <a:off x="6228184" y="1268760"/>
            <a:ext cx="792088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5940152" y="4365104"/>
            <a:ext cx="792088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4932040" y="2492896"/>
            <a:ext cx="792088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7092280" y="2276872"/>
            <a:ext cx="792088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6012160" y="2852936"/>
            <a:ext cx="792088" cy="792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358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aguzzate la vista settimana enigmist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0050" name="Picture 2" descr="Immagine correlat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98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440160" cy="2679368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  <p:pic>
        <p:nvPicPr>
          <p:cNvPr id="130052" name="Picture 4" descr="Risultati immagini per guida botanica flor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286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48264" y="188640"/>
            <a:ext cx="1944216" cy="2805504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  <p:pic>
        <p:nvPicPr>
          <p:cNvPr id="130058" name="Picture 10" descr="Immagine correlat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7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843808" y="188640"/>
            <a:ext cx="2862164" cy="3284985"/>
          </a:xfrm>
          <a:prstGeom prst="rect">
            <a:avLst/>
          </a:prstGeom>
          <a:noFill/>
        </p:spPr>
      </p:pic>
      <p:pic>
        <p:nvPicPr>
          <p:cNvPr id="130060" name="Picture 12" descr="Immagine correlata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2862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2388168" cy="3384376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  <p:pic>
        <p:nvPicPr>
          <p:cNvPr id="10" name="Picture 6" descr="Risultati immagini per guida botanica flora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959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74890" y="2764467"/>
            <a:ext cx="3026158" cy="36779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8039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isultati immagini per aguzzate la vista settimana enigmist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B46AC0-4DE4-4904-A2E6-AEDC50C55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620" y="310344"/>
            <a:ext cx="4862760" cy="6237312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711015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7EAE364-46EC-4045-88BA-B772FAF99C82}"/>
              </a:ext>
            </a:extLst>
          </p:cNvPr>
          <p:cNvSpPr/>
          <p:nvPr/>
        </p:nvSpPr>
        <p:spPr>
          <a:xfrm>
            <a:off x="466834" y="180162"/>
            <a:ext cx="8210333" cy="649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 indent="-347345">
              <a:lnSpc>
                <a:spcPct val="80000"/>
              </a:lnSpc>
              <a:spcBef>
                <a:spcPts val="625"/>
              </a:spcBef>
              <a:spcAft>
                <a:spcPts val="0"/>
              </a:spcAft>
            </a:pPr>
            <a:r>
              <a:rPr lang="it-IT" b="1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Finalità socio-culturali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Identità territoriale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Contesto comunitario 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Relazioni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 e tradizioni</a:t>
            </a:r>
          </a:p>
          <a:p>
            <a:pPr marL="1341438" indent="-45720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Individuale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Familiare</a:t>
            </a:r>
          </a:p>
          <a:p>
            <a:pPr marL="2063750" indent="-457200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Collettiva</a:t>
            </a: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it-IT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Colmare il divario generazionale</a:t>
            </a: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 startAt="6"/>
            </a:pPr>
            <a:endParaRPr lang="it-IT"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41438" indent="-457200">
              <a:spcBef>
                <a:spcPts val="48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it-IT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Conoscere la propria cultura per poterla condividere e poter rispettare e apprezzare altre culture</a:t>
            </a:r>
          </a:p>
        </p:txBody>
      </p:sp>
    </p:spTree>
    <p:extLst>
      <p:ext uri="{BB962C8B-B14F-4D97-AF65-F5344CB8AC3E}">
        <p14:creationId xmlns:p14="http://schemas.microsoft.com/office/powerpoint/2010/main" val="1031795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456CB8F-4E70-40C3-9E97-B321A8565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" y="391500"/>
            <a:ext cx="8100000" cy="6075000"/>
          </a:xfrm>
          <a:prstGeom prst="rect">
            <a:avLst/>
          </a:prstGeom>
          <a:ln>
            <a:solidFill>
              <a:srgbClr val="FF9933"/>
            </a:solidFill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DC6002B-359A-4261-A064-F17A7C2532C4}"/>
              </a:ext>
            </a:extLst>
          </p:cNvPr>
          <p:cNvSpPr/>
          <p:nvPr/>
        </p:nvSpPr>
        <p:spPr>
          <a:xfrm>
            <a:off x="3465608" y="6438215"/>
            <a:ext cx="221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Orto fitoalimurgico</a:t>
            </a:r>
            <a:endParaRPr lang="it-IT" sz="2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780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MarchioAli">
            <a:extLst>
              <a:ext uri="{FF2B5EF4-FFF2-40B4-BE49-F238E27FC236}">
                <a16:creationId xmlns:a16="http://schemas.microsoft.com/office/drawing/2014/main" id="{49E0A70B-B6B8-40B1-96DD-094B98161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589240"/>
            <a:ext cx="1647364" cy="432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2" descr="E:\PIANTE AMICHE  E NEMICHE\LIBRO PIANTE AMICHE\2014\Copertina.JPG">
            <a:extLst>
              <a:ext uri="{FF2B5EF4-FFF2-40B4-BE49-F238E27FC236}">
                <a16:creationId xmlns:a16="http://schemas.microsoft.com/office/drawing/2014/main" id="{AA701D63-C008-4031-B9C1-62CFBE2D7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77576"/>
            <a:ext cx="4810953" cy="5731744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58480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>
            <a:extLst>
              <a:ext uri="{FF2B5EF4-FFF2-40B4-BE49-F238E27FC236}">
                <a16:creationId xmlns:a16="http://schemas.microsoft.com/office/drawing/2014/main" id="{07FF085F-4623-4C3C-B067-BCF0A4389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3789040"/>
            <a:ext cx="41399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sz="7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Grazie!!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F55AD3-C5FB-4FB9-BD90-9F7111C6F1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8384" y="5636921"/>
            <a:ext cx="1004927" cy="120032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696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0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1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0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0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0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1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2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3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4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5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6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7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8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9.xml><?xml version="1.0" encoding="utf-8"?>
<a:themeOverride xmlns:a="http://schemas.openxmlformats.org/drawingml/2006/main">
  <a:clrScheme name="Struttura predefinita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7683</TotalTime>
  <Words>2197</Words>
  <Application>Microsoft Office PowerPoint</Application>
  <PresentationFormat>Presentazione su schermo (4:3)</PresentationFormat>
  <Paragraphs>315</Paragraphs>
  <Slides>50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50</vt:i4>
      </vt:variant>
    </vt:vector>
  </HeadingPairs>
  <TitlesOfParts>
    <vt:vector size="58" baseType="lpstr">
      <vt:lpstr>Arial</vt:lpstr>
      <vt:lpstr>Arial Narrow</vt:lpstr>
      <vt:lpstr>Calibri</vt:lpstr>
      <vt:lpstr>Tahoma</vt:lpstr>
      <vt:lpstr>Times New Roman</vt:lpstr>
      <vt:lpstr>Wingdings</vt:lpstr>
      <vt:lpstr>Struttura predefinita</vt:lpstr>
      <vt:lpstr>Picture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C.a.m.s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Prof. Ranfa</dc:creator>
  <cp:lastModifiedBy>Utente</cp:lastModifiedBy>
  <cp:revision>272</cp:revision>
  <dcterms:created xsi:type="dcterms:W3CDTF">2005-07-07T10:20:27Z</dcterms:created>
  <dcterms:modified xsi:type="dcterms:W3CDTF">2026-09-18T13:45:43Z</dcterms:modified>
</cp:coreProperties>
</file>